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Lst>
  <p:sldSz cx="9144000" cy="6858000" type="screen4x3"/>
  <p:notesSz cx="6858000" cy="9144000"/>
  <p:defaultTextStyle>
    <a:defPPr>
      <a:defRPr lang="en-C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3016">
          <p15:clr>
            <a:srgbClr val="A4A3A4"/>
          </p15:clr>
        </p15:guide>
        <p15:guide id="2" pos="23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46" y="-96"/>
      </p:cViewPr>
      <p:guideLst>
        <p:guide orient="horz" pos="3016"/>
        <p:guide pos="232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8774" name="Rectangle 2"/>
          <p:cNvSpPr>
            <a:spLocks noGrp="1" noChangeArrowheads="1"/>
          </p:cNvSpPr>
          <p:nvPr>
            <p:ph type="hdr" sz="quarter"/>
          </p:nvPr>
        </p:nvSpPr>
        <p:spPr bwMode="auto">
          <a:xfrm>
            <a:off x="2" y="1"/>
            <a:ext cx="3076575" cy="512763"/>
          </a:xfrm>
          <a:prstGeom prst="rect">
            <a:avLst/>
          </a:prstGeom>
          <a:noFill/>
          <a:ln w="9525">
            <a:noFill/>
            <a:miter lim="800000"/>
            <a:headEnd/>
            <a:tailEnd/>
          </a:ln>
          <a:effectLst/>
        </p:spPr>
        <p:txBody>
          <a:bodyPr vert="horz" wrap="square" lIns="91492" tIns="45745" rIns="91492" bIns="45745" numCol="1" anchor="t" anchorCtr="0" compatLnSpc="1">
            <a:prstTxWarp prst="textNoShape">
              <a:avLst/>
            </a:prstTxWarp>
          </a:bodyPr>
          <a:lstStyle>
            <a:lvl1pPr algn="l">
              <a:defRPr sz="1100"/>
            </a:lvl1pPr>
          </a:lstStyle>
          <a:p>
            <a:endParaRPr lang="en-US"/>
          </a:p>
        </p:txBody>
      </p:sp>
      <p:sp>
        <p:nvSpPr>
          <p:cNvPr id="1048775" name="Rectangle 3"/>
          <p:cNvSpPr>
            <a:spLocks noGrp="1" noChangeArrowheads="1"/>
          </p:cNvSpPr>
          <p:nvPr>
            <p:ph type="dt" idx="1"/>
          </p:nvPr>
        </p:nvSpPr>
        <p:spPr bwMode="auto">
          <a:xfrm>
            <a:off x="4021139" y="1"/>
            <a:ext cx="3076575" cy="512763"/>
          </a:xfrm>
          <a:prstGeom prst="rect">
            <a:avLst/>
          </a:prstGeom>
          <a:noFill/>
          <a:ln w="9525">
            <a:noFill/>
            <a:miter lim="800000"/>
            <a:headEnd/>
            <a:tailEnd/>
          </a:ln>
          <a:effectLst/>
        </p:spPr>
        <p:txBody>
          <a:bodyPr vert="horz" wrap="square" lIns="91492" tIns="45745" rIns="91492" bIns="45745" numCol="1" anchor="t" anchorCtr="0" compatLnSpc="1">
            <a:prstTxWarp prst="textNoShape">
              <a:avLst/>
            </a:prstTxWarp>
          </a:bodyPr>
          <a:lstStyle>
            <a:lvl1pPr algn="r">
              <a:defRPr sz="1100"/>
            </a:lvl1pPr>
          </a:lstStyle>
          <a:p>
            <a:endParaRPr lang="en-US"/>
          </a:p>
        </p:txBody>
      </p:sp>
      <p:sp>
        <p:nvSpPr>
          <p:cNvPr id="1048776" name="Rectangle 4"/>
          <p:cNvSpPr>
            <a:spLocks noGrp="1" noRot="1" noChangeAspect="1" noChangeArrowheads="1" noTextEdit="1"/>
          </p:cNvSpPr>
          <p:nvPr>
            <p:ph type="sldImg" idx="2"/>
          </p:nvPr>
        </p:nvSpPr>
        <p:spPr bwMode="auto">
          <a:xfrm>
            <a:off x="990600" y="766763"/>
            <a:ext cx="5118100" cy="3838575"/>
          </a:xfrm>
          <a:prstGeom prst="rect">
            <a:avLst/>
          </a:prstGeom>
          <a:noFill/>
          <a:ln w="9525">
            <a:solidFill>
              <a:srgbClr val="000000"/>
            </a:solidFill>
            <a:miter lim="800000"/>
            <a:headEnd/>
            <a:tailEnd/>
          </a:ln>
          <a:effectLst/>
        </p:spPr>
      </p:sp>
      <p:sp>
        <p:nvSpPr>
          <p:cNvPr id="1048777" name="Rectangle 5"/>
          <p:cNvSpPr>
            <a:spLocks noGrp="1" noChangeArrowheads="1"/>
          </p:cNvSpPr>
          <p:nvPr>
            <p:ph type="body" sz="quarter" idx="3"/>
          </p:nvPr>
        </p:nvSpPr>
        <p:spPr bwMode="auto">
          <a:xfrm>
            <a:off x="709614" y="4862514"/>
            <a:ext cx="5680075" cy="4605337"/>
          </a:xfrm>
          <a:prstGeom prst="rect">
            <a:avLst/>
          </a:prstGeom>
          <a:noFill/>
          <a:ln w="9525">
            <a:noFill/>
            <a:miter lim="800000"/>
            <a:headEnd/>
            <a:tailEnd/>
          </a:ln>
          <a:effectLst/>
        </p:spPr>
        <p:txBody>
          <a:bodyPr vert="horz" wrap="square" lIns="91492" tIns="45745" rIns="91492" bIns="45745"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778" name="Rectangle 6"/>
          <p:cNvSpPr>
            <a:spLocks noGrp="1" noChangeArrowheads="1"/>
          </p:cNvSpPr>
          <p:nvPr>
            <p:ph type="ftr" sz="quarter" idx="4"/>
          </p:nvPr>
        </p:nvSpPr>
        <p:spPr bwMode="auto">
          <a:xfrm>
            <a:off x="2" y="9720264"/>
            <a:ext cx="3076575" cy="512762"/>
          </a:xfrm>
          <a:prstGeom prst="rect">
            <a:avLst/>
          </a:prstGeom>
          <a:noFill/>
          <a:ln w="9525">
            <a:noFill/>
            <a:miter lim="800000"/>
            <a:headEnd/>
            <a:tailEnd/>
          </a:ln>
          <a:effectLst/>
        </p:spPr>
        <p:txBody>
          <a:bodyPr vert="horz" wrap="square" lIns="91492" tIns="45745" rIns="91492" bIns="45745" numCol="1" anchor="b" anchorCtr="0" compatLnSpc="1">
            <a:prstTxWarp prst="textNoShape">
              <a:avLst/>
            </a:prstTxWarp>
          </a:bodyPr>
          <a:lstStyle>
            <a:lvl1pPr algn="l">
              <a:defRPr sz="1100"/>
            </a:lvl1pPr>
          </a:lstStyle>
          <a:p>
            <a:endParaRPr lang="en-US"/>
          </a:p>
        </p:txBody>
      </p:sp>
      <p:sp>
        <p:nvSpPr>
          <p:cNvPr id="1048779" name="Rectangle 7"/>
          <p:cNvSpPr>
            <a:spLocks noGrp="1" noChangeArrowheads="1"/>
          </p:cNvSpPr>
          <p:nvPr>
            <p:ph type="sldNum" sz="quarter" idx="5"/>
          </p:nvPr>
        </p:nvSpPr>
        <p:spPr bwMode="auto">
          <a:xfrm>
            <a:off x="4021139" y="9720264"/>
            <a:ext cx="3076575" cy="512762"/>
          </a:xfrm>
          <a:prstGeom prst="rect">
            <a:avLst/>
          </a:prstGeom>
          <a:noFill/>
          <a:ln w="9525">
            <a:noFill/>
            <a:miter lim="800000"/>
            <a:headEnd/>
            <a:tailEnd/>
          </a:ln>
          <a:effectLst/>
        </p:spPr>
        <p:txBody>
          <a:bodyPr vert="horz" wrap="square" lIns="91492" tIns="45745" rIns="91492" bIns="45745" numCol="1" anchor="b" anchorCtr="0" compatLnSpc="1">
            <a:prstTxWarp prst="textNoShape">
              <a:avLst/>
            </a:prstTxWarp>
          </a:bodyPr>
          <a:lstStyle>
            <a:lvl1pPr algn="r">
              <a:defRPr sz="1100"/>
            </a:lvl1pPr>
          </a:lstStyle>
          <a:p>
            <a:fld id="{A9A0EA98-5831-4853-B862-C702E6EB345C}"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48693" name="Title 1"/>
          <p:cNvSpPr>
            <a:spLocks noGrp="1"/>
          </p:cNvSpPr>
          <p:nvPr>
            <p:ph type="ctrTitle"/>
          </p:nvPr>
        </p:nvSpPr>
        <p:spPr>
          <a:xfrm>
            <a:off x="552450" y="2974705"/>
            <a:ext cx="6261100" cy="2052590"/>
          </a:xfrm>
        </p:spPr>
        <p:txBody>
          <a:bodyPr/>
          <a:lstStyle/>
          <a:p>
            <a:r>
              <a:rPr lang="en-US"/>
              <a:t>Click to edit Master title style</a:t>
            </a:r>
            <a:endParaRPr lang="en-CA"/>
          </a:p>
        </p:txBody>
      </p:sp>
      <p:sp>
        <p:nvSpPr>
          <p:cNvPr id="1048694" name="Subtitle 2"/>
          <p:cNvSpPr>
            <a:spLocks noGrp="1"/>
          </p:cNvSpPr>
          <p:nvPr>
            <p:ph type="subTitle" idx="1"/>
          </p:nvPr>
        </p:nvSpPr>
        <p:spPr>
          <a:xfrm>
            <a:off x="1104900" y="5426288"/>
            <a:ext cx="5156200" cy="2447149"/>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CA"/>
          </a:p>
        </p:txBody>
      </p:sp>
      <p:sp>
        <p:nvSpPr>
          <p:cNvPr id="1048695" name="Date Placeholder 3"/>
          <p:cNvSpPr>
            <a:spLocks noGrp="1"/>
          </p:cNvSpPr>
          <p:nvPr>
            <p:ph type="dt" sz="half" idx="10"/>
          </p:nvPr>
        </p:nvSpPr>
        <p:spPr/>
        <p:txBody>
          <a:bodyPr/>
          <a:lstStyle/>
          <a:p>
            <a:fld id="{5988523B-E035-4CAE-A96A-58211FC229D1}" type="datetimeFigureOut">
              <a:rPr lang="en-US" smtClean="0"/>
              <a:pPr/>
              <a:t>8/16/2024</a:t>
            </a:fld>
            <a:endParaRPr lang="en-CA"/>
          </a:p>
        </p:txBody>
      </p:sp>
      <p:sp>
        <p:nvSpPr>
          <p:cNvPr id="1048696" name="Footer Placeholder 4"/>
          <p:cNvSpPr>
            <a:spLocks noGrp="1"/>
          </p:cNvSpPr>
          <p:nvPr>
            <p:ph type="ftr" sz="quarter" idx="11"/>
          </p:nvPr>
        </p:nvSpPr>
        <p:spPr/>
        <p:txBody>
          <a:bodyPr/>
          <a:lstStyle/>
          <a:p>
            <a:endParaRPr lang="en-CA"/>
          </a:p>
        </p:txBody>
      </p:sp>
      <p:sp>
        <p:nvSpPr>
          <p:cNvPr id="1048697" name="Slide Number Placeholder 5"/>
          <p:cNvSpPr>
            <a:spLocks noGrp="1"/>
          </p:cNvSpPr>
          <p:nvPr>
            <p:ph type="sldNum" sz="quarter" idx="12"/>
          </p:nvPr>
        </p:nvSpPr>
        <p:spPr/>
        <p:txBody>
          <a:bodyPr/>
          <a:lstStyle/>
          <a:p>
            <a:fld id="{2C7DFF54-6BA4-4515-87CA-28703F844993}" type="slidenum">
              <a:rPr lang="en-CA" smtClean="0"/>
              <a:pPr/>
              <a:t>‹#›</a:t>
            </a:fld>
            <a:endParaRPr lang="en-C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048744" name="Title 1"/>
          <p:cNvSpPr>
            <a:spLocks noGrp="1"/>
          </p:cNvSpPr>
          <p:nvPr>
            <p:ph type="title"/>
          </p:nvPr>
        </p:nvSpPr>
        <p:spPr/>
        <p:txBody>
          <a:bodyPr/>
          <a:lstStyle/>
          <a:p>
            <a:r>
              <a:rPr lang="en-US"/>
              <a:t>Click to edit Master title style</a:t>
            </a:r>
            <a:endParaRPr lang="en-CA"/>
          </a:p>
        </p:txBody>
      </p:sp>
      <p:sp>
        <p:nvSpPr>
          <p:cNvPr id="1048745"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048746" name="Date Placeholder 3"/>
          <p:cNvSpPr>
            <a:spLocks noGrp="1"/>
          </p:cNvSpPr>
          <p:nvPr>
            <p:ph type="dt" sz="half" idx="10"/>
          </p:nvPr>
        </p:nvSpPr>
        <p:spPr/>
        <p:txBody>
          <a:bodyPr/>
          <a:lstStyle/>
          <a:p>
            <a:fld id="{5988523B-E035-4CAE-A96A-58211FC229D1}" type="datetimeFigureOut">
              <a:rPr lang="en-US" smtClean="0"/>
              <a:pPr/>
              <a:t>8/16/2024</a:t>
            </a:fld>
            <a:endParaRPr lang="en-CA"/>
          </a:p>
        </p:txBody>
      </p:sp>
      <p:sp>
        <p:nvSpPr>
          <p:cNvPr id="1048747" name="Footer Placeholder 4"/>
          <p:cNvSpPr>
            <a:spLocks noGrp="1"/>
          </p:cNvSpPr>
          <p:nvPr>
            <p:ph type="ftr" sz="quarter" idx="11"/>
          </p:nvPr>
        </p:nvSpPr>
        <p:spPr/>
        <p:txBody>
          <a:bodyPr/>
          <a:lstStyle/>
          <a:p>
            <a:endParaRPr lang="en-CA"/>
          </a:p>
        </p:txBody>
      </p:sp>
      <p:sp>
        <p:nvSpPr>
          <p:cNvPr id="1048748" name="Slide Number Placeholder 5"/>
          <p:cNvSpPr>
            <a:spLocks noGrp="1"/>
          </p:cNvSpPr>
          <p:nvPr>
            <p:ph type="sldNum" sz="quarter" idx="12"/>
          </p:nvPr>
        </p:nvSpPr>
        <p:spPr/>
        <p:txBody>
          <a:bodyPr/>
          <a:lstStyle/>
          <a:p>
            <a:fld id="{2C7DFF54-6BA4-4515-87CA-28703F844993}" type="slidenum">
              <a:rPr lang="en-CA" smtClean="0"/>
              <a:pPr/>
              <a:t>‹#›</a:t>
            </a:fld>
            <a:endParaRPr lang="en-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048728" name="Vertical Title 1"/>
          <p:cNvSpPr>
            <a:spLocks noGrp="1"/>
          </p:cNvSpPr>
          <p:nvPr>
            <p:ph type="title" orient="vert"/>
          </p:nvPr>
        </p:nvSpPr>
        <p:spPr>
          <a:xfrm>
            <a:off x="5340350" y="536423"/>
            <a:ext cx="1657350" cy="11406728"/>
          </a:xfrm>
        </p:spPr>
        <p:txBody>
          <a:bodyPr vert="eaVert"/>
          <a:lstStyle/>
          <a:p>
            <a:r>
              <a:rPr lang="en-US"/>
              <a:t>Click to edit Master title style</a:t>
            </a:r>
            <a:endParaRPr lang="en-CA"/>
          </a:p>
        </p:txBody>
      </p:sp>
      <p:sp>
        <p:nvSpPr>
          <p:cNvPr id="1048729" name="Vertical Text Placeholder 2"/>
          <p:cNvSpPr>
            <a:spLocks noGrp="1"/>
          </p:cNvSpPr>
          <p:nvPr>
            <p:ph type="body" orient="vert" idx="1"/>
          </p:nvPr>
        </p:nvSpPr>
        <p:spPr>
          <a:xfrm>
            <a:off x="368300" y="536423"/>
            <a:ext cx="4849283" cy="1140672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048730" name="Date Placeholder 3"/>
          <p:cNvSpPr>
            <a:spLocks noGrp="1"/>
          </p:cNvSpPr>
          <p:nvPr>
            <p:ph type="dt" sz="half" idx="10"/>
          </p:nvPr>
        </p:nvSpPr>
        <p:spPr/>
        <p:txBody>
          <a:bodyPr/>
          <a:lstStyle/>
          <a:p>
            <a:fld id="{5988523B-E035-4CAE-A96A-58211FC229D1}" type="datetimeFigureOut">
              <a:rPr lang="en-US" smtClean="0"/>
              <a:pPr/>
              <a:t>8/16/2024</a:t>
            </a:fld>
            <a:endParaRPr lang="en-CA"/>
          </a:p>
        </p:txBody>
      </p:sp>
      <p:sp>
        <p:nvSpPr>
          <p:cNvPr id="1048731" name="Footer Placeholder 4"/>
          <p:cNvSpPr>
            <a:spLocks noGrp="1"/>
          </p:cNvSpPr>
          <p:nvPr>
            <p:ph type="ftr" sz="quarter" idx="11"/>
          </p:nvPr>
        </p:nvSpPr>
        <p:spPr/>
        <p:txBody>
          <a:bodyPr/>
          <a:lstStyle/>
          <a:p>
            <a:endParaRPr lang="en-CA"/>
          </a:p>
        </p:txBody>
      </p:sp>
      <p:sp>
        <p:nvSpPr>
          <p:cNvPr id="1048732" name="Slide Number Placeholder 5"/>
          <p:cNvSpPr>
            <a:spLocks noGrp="1"/>
          </p:cNvSpPr>
          <p:nvPr>
            <p:ph type="sldNum" sz="quarter" idx="12"/>
          </p:nvPr>
        </p:nvSpPr>
        <p:spPr/>
        <p:txBody>
          <a:bodyPr/>
          <a:lstStyle/>
          <a:p>
            <a:fld id="{2C7DFF54-6BA4-4515-87CA-28703F844993}" type="slidenum">
              <a:rPr lang="en-CA" smtClean="0"/>
              <a:pPr/>
              <a:t>‹#›</a:t>
            </a:fld>
            <a:endParaRPr lang="en-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048733" name="Title 1"/>
          <p:cNvSpPr>
            <a:spLocks noGrp="1"/>
          </p:cNvSpPr>
          <p:nvPr>
            <p:ph type="title"/>
          </p:nvPr>
        </p:nvSpPr>
        <p:spPr/>
        <p:txBody>
          <a:bodyPr/>
          <a:lstStyle/>
          <a:p>
            <a:r>
              <a:rPr lang="en-US"/>
              <a:t>Click to edit Master title style</a:t>
            </a:r>
            <a:endParaRPr lang="en-CA"/>
          </a:p>
        </p:txBody>
      </p:sp>
      <p:sp>
        <p:nvSpPr>
          <p:cNvPr id="1048734"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048735" name="Date Placeholder 3"/>
          <p:cNvSpPr>
            <a:spLocks noGrp="1"/>
          </p:cNvSpPr>
          <p:nvPr>
            <p:ph type="dt" sz="half" idx="10"/>
          </p:nvPr>
        </p:nvSpPr>
        <p:spPr/>
        <p:txBody>
          <a:bodyPr/>
          <a:lstStyle/>
          <a:p>
            <a:fld id="{5988523B-E035-4CAE-A96A-58211FC229D1}" type="datetimeFigureOut">
              <a:rPr lang="en-US" smtClean="0"/>
              <a:pPr/>
              <a:t>8/16/2024</a:t>
            </a:fld>
            <a:endParaRPr lang="en-CA"/>
          </a:p>
        </p:txBody>
      </p:sp>
      <p:sp>
        <p:nvSpPr>
          <p:cNvPr id="1048736" name="Footer Placeholder 4"/>
          <p:cNvSpPr>
            <a:spLocks noGrp="1"/>
          </p:cNvSpPr>
          <p:nvPr>
            <p:ph type="ftr" sz="quarter" idx="11"/>
          </p:nvPr>
        </p:nvSpPr>
        <p:spPr/>
        <p:txBody>
          <a:bodyPr/>
          <a:lstStyle/>
          <a:p>
            <a:endParaRPr lang="en-CA"/>
          </a:p>
        </p:txBody>
      </p:sp>
      <p:sp>
        <p:nvSpPr>
          <p:cNvPr id="1048737" name="Slide Number Placeholder 5"/>
          <p:cNvSpPr>
            <a:spLocks noGrp="1"/>
          </p:cNvSpPr>
          <p:nvPr>
            <p:ph type="sldNum" sz="quarter" idx="12"/>
          </p:nvPr>
        </p:nvSpPr>
        <p:spPr/>
        <p:txBody>
          <a:bodyPr/>
          <a:lstStyle/>
          <a:p>
            <a:fld id="{2C7DFF54-6BA4-4515-87CA-28703F844993}" type="slidenum">
              <a:rPr lang="en-CA" smtClean="0"/>
              <a:pPr/>
              <a:t>‹#›</a:t>
            </a:fld>
            <a:endParaRPr lang="en-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48749" name="Title 1"/>
          <p:cNvSpPr>
            <a:spLocks noGrp="1"/>
          </p:cNvSpPr>
          <p:nvPr>
            <p:ph type="title"/>
          </p:nvPr>
        </p:nvSpPr>
        <p:spPr>
          <a:xfrm>
            <a:off x="581863" y="6153339"/>
            <a:ext cx="6261100" cy="1901860"/>
          </a:xfrm>
        </p:spPr>
        <p:txBody>
          <a:bodyPr anchor="t"/>
          <a:lstStyle>
            <a:lvl1pPr algn="l">
              <a:defRPr sz="4000" b="1" cap="all"/>
            </a:lvl1pPr>
          </a:lstStyle>
          <a:p>
            <a:r>
              <a:rPr lang="en-US"/>
              <a:t>Click to edit Master title style</a:t>
            </a:r>
            <a:endParaRPr lang="en-CA"/>
          </a:p>
        </p:txBody>
      </p:sp>
      <p:sp>
        <p:nvSpPr>
          <p:cNvPr id="1048750" name="Text Placeholder 2"/>
          <p:cNvSpPr>
            <a:spLocks noGrp="1"/>
          </p:cNvSpPr>
          <p:nvPr>
            <p:ph type="body" idx="1"/>
          </p:nvPr>
        </p:nvSpPr>
        <p:spPr>
          <a:xfrm>
            <a:off x="581863" y="4058633"/>
            <a:ext cx="6261100" cy="209470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048751" name="Date Placeholder 3"/>
          <p:cNvSpPr>
            <a:spLocks noGrp="1"/>
          </p:cNvSpPr>
          <p:nvPr>
            <p:ph type="dt" sz="half" idx="10"/>
          </p:nvPr>
        </p:nvSpPr>
        <p:spPr/>
        <p:txBody>
          <a:bodyPr/>
          <a:lstStyle/>
          <a:p>
            <a:fld id="{5988523B-E035-4CAE-A96A-58211FC229D1}" type="datetimeFigureOut">
              <a:rPr lang="en-US" smtClean="0"/>
              <a:pPr/>
              <a:t>8/16/2024</a:t>
            </a:fld>
            <a:endParaRPr lang="en-CA"/>
          </a:p>
        </p:txBody>
      </p:sp>
      <p:sp>
        <p:nvSpPr>
          <p:cNvPr id="1048752" name="Footer Placeholder 4"/>
          <p:cNvSpPr>
            <a:spLocks noGrp="1"/>
          </p:cNvSpPr>
          <p:nvPr>
            <p:ph type="ftr" sz="quarter" idx="11"/>
          </p:nvPr>
        </p:nvSpPr>
        <p:spPr/>
        <p:txBody>
          <a:bodyPr/>
          <a:lstStyle/>
          <a:p>
            <a:endParaRPr lang="en-CA"/>
          </a:p>
        </p:txBody>
      </p:sp>
      <p:sp>
        <p:nvSpPr>
          <p:cNvPr id="1048753" name="Slide Number Placeholder 5"/>
          <p:cNvSpPr>
            <a:spLocks noGrp="1"/>
          </p:cNvSpPr>
          <p:nvPr>
            <p:ph type="sldNum" sz="quarter" idx="12"/>
          </p:nvPr>
        </p:nvSpPr>
        <p:spPr/>
        <p:txBody>
          <a:bodyPr/>
          <a:lstStyle/>
          <a:p>
            <a:fld id="{2C7DFF54-6BA4-4515-87CA-28703F844993}" type="slidenum">
              <a:rPr lang="en-CA" smtClean="0"/>
              <a:pPr/>
              <a:t>‹#›</a:t>
            </a:fld>
            <a:endParaRPr lang="en-C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48754" name="Title 1"/>
          <p:cNvSpPr>
            <a:spLocks noGrp="1"/>
          </p:cNvSpPr>
          <p:nvPr>
            <p:ph type="title"/>
          </p:nvPr>
        </p:nvSpPr>
        <p:spPr/>
        <p:txBody>
          <a:bodyPr/>
          <a:lstStyle/>
          <a:p>
            <a:r>
              <a:rPr lang="en-US"/>
              <a:t>Click to edit Master title style</a:t>
            </a:r>
            <a:endParaRPr lang="en-CA"/>
          </a:p>
        </p:txBody>
      </p:sp>
      <p:sp>
        <p:nvSpPr>
          <p:cNvPr id="1048755" name="Content Placeholder 2"/>
          <p:cNvSpPr>
            <a:spLocks noGrp="1"/>
          </p:cNvSpPr>
          <p:nvPr>
            <p:ph sz="half" idx="1"/>
          </p:nvPr>
        </p:nvSpPr>
        <p:spPr>
          <a:xfrm>
            <a:off x="368300" y="2234355"/>
            <a:ext cx="3253317" cy="63195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048756" name="Content Placeholder 3"/>
          <p:cNvSpPr>
            <a:spLocks noGrp="1"/>
          </p:cNvSpPr>
          <p:nvPr>
            <p:ph sz="half" idx="2"/>
          </p:nvPr>
        </p:nvSpPr>
        <p:spPr>
          <a:xfrm>
            <a:off x="3744383" y="2234355"/>
            <a:ext cx="3253317" cy="63195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048757" name="Date Placeholder 4"/>
          <p:cNvSpPr>
            <a:spLocks noGrp="1"/>
          </p:cNvSpPr>
          <p:nvPr>
            <p:ph type="dt" sz="half" idx="10"/>
          </p:nvPr>
        </p:nvSpPr>
        <p:spPr/>
        <p:txBody>
          <a:bodyPr/>
          <a:lstStyle/>
          <a:p>
            <a:fld id="{5988523B-E035-4CAE-A96A-58211FC229D1}" type="datetimeFigureOut">
              <a:rPr lang="en-US" smtClean="0"/>
              <a:pPr/>
              <a:t>8/16/2024</a:t>
            </a:fld>
            <a:endParaRPr lang="en-CA"/>
          </a:p>
        </p:txBody>
      </p:sp>
      <p:sp>
        <p:nvSpPr>
          <p:cNvPr id="1048758" name="Footer Placeholder 5"/>
          <p:cNvSpPr>
            <a:spLocks noGrp="1"/>
          </p:cNvSpPr>
          <p:nvPr>
            <p:ph type="ftr" sz="quarter" idx="11"/>
          </p:nvPr>
        </p:nvSpPr>
        <p:spPr/>
        <p:txBody>
          <a:bodyPr/>
          <a:lstStyle/>
          <a:p>
            <a:endParaRPr lang="en-CA"/>
          </a:p>
        </p:txBody>
      </p:sp>
      <p:sp>
        <p:nvSpPr>
          <p:cNvPr id="1048759" name="Slide Number Placeholder 6"/>
          <p:cNvSpPr>
            <a:spLocks noGrp="1"/>
          </p:cNvSpPr>
          <p:nvPr>
            <p:ph type="sldNum" sz="quarter" idx="12"/>
          </p:nvPr>
        </p:nvSpPr>
        <p:spPr/>
        <p:txBody>
          <a:bodyPr/>
          <a:lstStyle/>
          <a:p>
            <a:fld id="{2C7DFF54-6BA4-4515-87CA-28703F844993}" type="slidenum">
              <a:rPr lang="en-CA" smtClean="0"/>
              <a:pPr/>
              <a:t>‹#›</a:t>
            </a:fld>
            <a:endParaRPr lang="en-C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48760" name="Title 1"/>
          <p:cNvSpPr>
            <a:spLocks noGrp="1"/>
          </p:cNvSpPr>
          <p:nvPr>
            <p:ph type="title"/>
          </p:nvPr>
        </p:nvSpPr>
        <p:spPr/>
        <p:txBody>
          <a:bodyPr/>
          <a:lstStyle/>
          <a:p>
            <a:r>
              <a:rPr lang="en-US"/>
              <a:t>Click to edit Master title style</a:t>
            </a:r>
            <a:endParaRPr lang="en-CA"/>
          </a:p>
        </p:txBody>
      </p:sp>
      <p:sp>
        <p:nvSpPr>
          <p:cNvPr id="1048761" name="Text Placeholder 2"/>
          <p:cNvSpPr>
            <a:spLocks noGrp="1"/>
          </p:cNvSpPr>
          <p:nvPr>
            <p:ph type="body" idx="1"/>
          </p:nvPr>
        </p:nvSpPr>
        <p:spPr>
          <a:xfrm>
            <a:off x="368300" y="2143474"/>
            <a:ext cx="3254596" cy="89329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48762" name="Content Placeholder 3"/>
          <p:cNvSpPr>
            <a:spLocks noGrp="1"/>
          </p:cNvSpPr>
          <p:nvPr>
            <p:ph sz="half" idx="2"/>
          </p:nvPr>
        </p:nvSpPr>
        <p:spPr>
          <a:xfrm>
            <a:off x="368300" y="3036771"/>
            <a:ext cx="3254596" cy="551716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048763" name="Text Placeholder 4"/>
          <p:cNvSpPr>
            <a:spLocks noGrp="1"/>
          </p:cNvSpPr>
          <p:nvPr>
            <p:ph type="body" sz="quarter" idx="3"/>
          </p:nvPr>
        </p:nvSpPr>
        <p:spPr>
          <a:xfrm>
            <a:off x="3741827" y="2143474"/>
            <a:ext cx="3255874" cy="89329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48764" name="Content Placeholder 5"/>
          <p:cNvSpPr>
            <a:spLocks noGrp="1"/>
          </p:cNvSpPr>
          <p:nvPr>
            <p:ph sz="quarter" idx="4"/>
          </p:nvPr>
        </p:nvSpPr>
        <p:spPr>
          <a:xfrm>
            <a:off x="3741827" y="3036771"/>
            <a:ext cx="3255874" cy="551716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048765" name="Date Placeholder 6"/>
          <p:cNvSpPr>
            <a:spLocks noGrp="1"/>
          </p:cNvSpPr>
          <p:nvPr>
            <p:ph type="dt" sz="half" idx="10"/>
          </p:nvPr>
        </p:nvSpPr>
        <p:spPr/>
        <p:txBody>
          <a:bodyPr/>
          <a:lstStyle/>
          <a:p>
            <a:fld id="{5988523B-E035-4CAE-A96A-58211FC229D1}" type="datetimeFigureOut">
              <a:rPr lang="en-US" smtClean="0"/>
              <a:pPr/>
              <a:t>8/16/2024</a:t>
            </a:fld>
            <a:endParaRPr lang="en-CA"/>
          </a:p>
        </p:txBody>
      </p:sp>
      <p:sp>
        <p:nvSpPr>
          <p:cNvPr id="1048766" name="Footer Placeholder 7"/>
          <p:cNvSpPr>
            <a:spLocks noGrp="1"/>
          </p:cNvSpPr>
          <p:nvPr>
            <p:ph type="ftr" sz="quarter" idx="11"/>
          </p:nvPr>
        </p:nvSpPr>
        <p:spPr/>
        <p:txBody>
          <a:bodyPr/>
          <a:lstStyle/>
          <a:p>
            <a:endParaRPr lang="en-CA"/>
          </a:p>
        </p:txBody>
      </p:sp>
      <p:sp>
        <p:nvSpPr>
          <p:cNvPr id="1048767" name="Slide Number Placeholder 8"/>
          <p:cNvSpPr>
            <a:spLocks noGrp="1"/>
          </p:cNvSpPr>
          <p:nvPr>
            <p:ph type="sldNum" sz="quarter" idx="12"/>
          </p:nvPr>
        </p:nvSpPr>
        <p:spPr/>
        <p:txBody>
          <a:bodyPr/>
          <a:lstStyle/>
          <a:p>
            <a:fld id="{2C7DFF54-6BA4-4515-87CA-28703F844993}" type="slidenum">
              <a:rPr lang="en-CA" smtClean="0"/>
              <a:pPr/>
              <a:t>‹#›</a:t>
            </a:fld>
            <a:endParaRPr lang="en-C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048724" name="Title 1"/>
          <p:cNvSpPr>
            <a:spLocks noGrp="1"/>
          </p:cNvSpPr>
          <p:nvPr>
            <p:ph type="title"/>
          </p:nvPr>
        </p:nvSpPr>
        <p:spPr/>
        <p:txBody>
          <a:bodyPr/>
          <a:lstStyle/>
          <a:p>
            <a:r>
              <a:rPr lang="en-US"/>
              <a:t>Click to edit Master title style</a:t>
            </a:r>
            <a:endParaRPr lang="en-CA"/>
          </a:p>
        </p:txBody>
      </p:sp>
      <p:sp>
        <p:nvSpPr>
          <p:cNvPr id="1048725" name="Date Placeholder 2"/>
          <p:cNvSpPr>
            <a:spLocks noGrp="1"/>
          </p:cNvSpPr>
          <p:nvPr>
            <p:ph type="dt" sz="half" idx="10"/>
          </p:nvPr>
        </p:nvSpPr>
        <p:spPr/>
        <p:txBody>
          <a:bodyPr/>
          <a:lstStyle/>
          <a:p>
            <a:fld id="{5988523B-E035-4CAE-A96A-58211FC229D1}" type="datetimeFigureOut">
              <a:rPr lang="en-US" smtClean="0"/>
              <a:pPr/>
              <a:t>8/16/2024</a:t>
            </a:fld>
            <a:endParaRPr lang="en-CA"/>
          </a:p>
        </p:txBody>
      </p:sp>
      <p:sp>
        <p:nvSpPr>
          <p:cNvPr id="1048726" name="Footer Placeholder 3"/>
          <p:cNvSpPr>
            <a:spLocks noGrp="1"/>
          </p:cNvSpPr>
          <p:nvPr>
            <p:ph type="ftr" sz="quarter" idx="11"/>
          </p:nvPr>
        </p:nvSpPr>
        <p:spPr/>
        <p:txBody>
          <a:bodyPr/>
          <a:lstStyle/>
          <a:p>
            <a:endParaRPr lang="en-CA"/>
          </a:p>
        </p:txBody>
      </p:sp>
      <p:sp>
        <p:nvSpPr>
          <p:cNvPr id="1048727" name="Slide Number Placeholder 4"/>
          <p:cNvSpPr>
            <a:spLocks noGrp="1"/>
          </p:cNvSpPr>
          <p:nvPr>
            <p:ph type="sldNum" sz="quarter" idx="12"/>
          </p:nvPr>
        </p:nvSpPr>
        <p:spPr/>
        <p:txBody>
          <a:bodyPr/>
          <a:lstStyle/>
          <a:p>
            <a:fld id="{2C7DFF54-6BA4-4515-87CA-28703F844993}" type="slidenum">
              <a:rPr lang="en-CA" smtClean="0"/>
              <a:pPr/>
              <a:t>‹#›</a:t>
            </a:fld>
            <a:endParaRPr lang="en-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048581" name="Date Placeholder 1"/>
          <p:cNvSpPr>
            <a:spLocks noGrp="1"/>
          </p:cNvSpPr>
          <p:nvPr>
            <p:ph type="dt" sz="half" idx="10"/>
          </p:nvPr>
        </p:nvSpPr>
        <p:spPr/>
        <p:txBody>
          <a:bodyPr/>
          <a:lstStyle/>
          <a:p>
            <a:fld id="{5988523B-E035-4CAE-A96A-58211FC229D1}" type="datetimeFigureOut">
              <a:rPr lang="en-US" smtClean="0"/>
              <a:pPr/>
              <a:t>8/16/2024</a:t>
            </a:fld>
            <a:endParaRPr lang="en-CA"/>
          </a:p>
        </p:txBody>
      </p:sp>
      <p:sp>
        <p:nvSpPr>
          <p:cNvPr id="1048582" name="Footer Placeholder 2"/>
          <p:cNvSpPr>
            <a:spLocks noGrp="1"/>
          </p:cNvSpPr>
          <p:nvPr>
            <p:ph type="ftr" sz="quarter" idx="11"/>
          </p:nvPr>
        </p:nvSpPr>
        <p:spPr/>
        <p:txBody>
          <a:bodyPr/>
          <a:lstStyle/>
          <a:p>
            <a:endParaRPr lang="en-CA"/>
          </a:p>
        </p:txBody>
      </p:sp>
      <p:sp>
        <p:nvSpPr>
          <p:cNvPr id="1048583" name="Slide Number Placeholder 3"/>
          <p:cNvSpPr>
            <a:spLocks noGrp="1"/>
          </p:cNvSpPr>
          <p:nvPr>
            <p:ph type="sldNum" sz="quarter" idx="12"/>
          </p:nvPr>
        </p:nvSpPr>
        <p:spPr/>
        <p:txBody>
          <a:bodyPr/>
          <a:lstStyle/>
          <a:p>
            <a:fld id="{2C7DFF54-6BA4-4515-87CA-28703F844993}" type="slidenum">
              <a:rPr lang="en-CA" smtClean="0"/>
              <a:pPr/>
              <a:t>‹#›</a:t>
            </a:fld>
            <a:endParaRPr lang="en-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048768" name="Title 1"/>
          <p:cNvSpPr>
            <a:spLocks noGrp="1"/>
          </p:cNvSpPr>
          <p:nvPr>
            <p:ph type="title"/>
          </p:nvPr>
        </p:nvSpPr>
        <p:spPr>
          <a:xfrm>
            <a:off x="368301" y="381259"/>
            <a:ext cx="2423363" cy="1622566"/>
          </a:xfrm>
        </p:spPr>
        <p:txBody>
          <a:bodyPr anchor="b"/>
          <a:lstStyle>
            <a:lvl1pPr algn="l">
              <a:defRPr sz="2000" b="1"/>
            </a:lvl1pPr>
          </a:lstStyle>
          <a:p>
            <a:r>
              <a:rPr lang="en-US"/>
              <a:t>Click to edit Master title style</a:t>
            </a:r>
            <a:endParaRPr lang="en-CA"/>
          </a:p>
        </p:txBody>
      </p:sp>
      <p:sp>
        <p:nvSpPr>
          <p:cNvPr id="1048769" name="Content Placeholder 2"/>
          <p:cNvSpPr>
            <a:spLocks noGrp="1"/>
          </p:cNvSpPr>
          <p:nvPr>
            <p:ph idx="1"/>
          </p:nvPr>
        </p:nvSpPr>
        <p:spPr>
          <a:xfrm>
            <a:off x="2879901" y="381259"/>
            <a:ext cx="4117799" cy="817268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048770" name="Text Placeholder 3"/>
          <p:cNvSpPr>
            <a:spLocks noGrp="1"/>
          </p:cNvSpPr>
          <p:nvPr>
            <p:ph type="body" sz="half" idx="2"/>
          </p:nvPr>
        </p:nvSpPr>
        <p:spPr>
          <a:xfrm>
            <a:off x="368301" y="2003825"/>
            <a:ext cx="2423363" cy="655011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48771" name="Date Placeholder 4"/>
          <p:cNvSpPr>
            <a:spLocks noGrp="1"/>
          </p:cNvSpPr>
          <p:nvPr>
            <p:ph type="dt" sz="half" idx="10"/>
          </p:nvPr>
        </p:nvSpPr>
        <p:spPr/>
        <p:txBody>
          <a:bodyPr/>
          <a:lstStyle/>
          <a:p>
            <a:fld id="{5988523B-E035-4CAE-A96A-58211FC229D1}" type="datetimeFigureOut">
              <a:rPr lang="en-US" smtClean="0"/>
              <a:pPr/>
              <a:t>8/16/2024</a:t>
            </a:fld>
            <a:endParaRPr lang="en-CA"/>
          </a:p>
        </p:txBody>
      </p:sp>
      <p:sp>
        <p:nvSpPr>
          <p:cNvPr id="1048772" name="Footer Placeholder 5"/>
          <p:cNvSpPr>
            <a:spLocks noGrp="1"/>
          </p:cNvSpPr>
          <p:nvPr>
            <p:ph type="ftr" sz="quarter" idx="11"/>
          </p:nvPr>
        </p:nvSpPr>
        <p:spPr/>
        <p:txBody>
          <a:bodyPr/>
          <a:lstStyle/>
          <a:p>
            <a:endParaRPr lang="en-CA"/>
          </a:p>
        </p:txBody>
      </p:sp>
      <p:sp>
        <p:nvSpPr>
          <p:cNvPr id="1048773" name="Slide Number Placeholder 6"/>
          <p:cNvSpPr>
            <a:spLocks noGrp="1"/>
          </p:cNvSpPr>
          <p:nvPr>
            <p:ph type="sldNum" sz="quarter" idx="12"/>
          </p:nvPr>
        </p:nvSpPr>
        <p:spPr/>
        <p:txBody>
          <a:bodyPr/>
          <a:lstStyle/>
          <a:p>
            <a:fld id="{2C7DFF54-6BA4-4515-87CA-28703F844993}" type="slidenum">
              <a:rPr lang="en-CA" smtClean="0"/>
              <a:pPr/>
              <a:t>‹#›</a:t>
            </a:fld>
            <a:endParaRPr lang="en-C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48738" name="Title 1"/>
          <p:cNvSpPr>
            <a:spLocks noGrp="1"/>
          </p:cNvSpPr>
          <p:nvPr>
            <p:ph type="title"/>
          </p:nvPr>
        </p:nvSpPr>
        <p:spPr>
          <a:xfrm>
            <a:off x="1443788" y="6703060"/>
            <a:ext cx="4419600" cy="791334"/>
          </a:xfrm>
        </p:spPr>
        <p:txBody>
          <a:bodyPr anchor="b"/>
          <a:lstStyle>
            <a:lvl1pPr algn="l">
              <a:defRPr sz="2000" b="1"/>
            </a:lvl1pPr>
          </a:lstStyle>
          <a:p>
            <a:r>
              <a:rPr lang="en-US"/>
              <a:t>Click to edit Master title style</a:t>
            </a:r>
            <a:endParaRPr lang="en-CA"/>
          </a:p>
        </p:txBody>
      </p:sp>
      <p:sp>
        <p:nvSpPr>
          <p:cNvPr id="1048739" name="Picture Placeholder 2"/>
          <p:cNvSpPr>
            <a:spLocks noGrp="1"/>
          </p:cNvSpPr>
          <p:nvPr>
            <p:ph type="pic" idx="1"/>
          </p:nvPr>
        </p:nvSpPr>
        <p:spPr>
          <a:xfrm>
            <a:off x="1443788" y="855615"/>
            <a:ext cx="4419600" cy="574548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1048740" name="Text Placeholder 3"/>
          <p:cNvSpPr>
            <a:spLocks noGrp="1"/>
          </p:cNvSpPr>
          <p:nvPr>
            <p:ph type="body" sz="half" idx="2"/>
          </p:nvPr>
        </p:nvSpPr>
        <p:spPr>
          <a:xfrm>
            <a:off x="1443788" y="7494394"/>
            <a:ext cx="4419600" cy="112382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48741" name="Date Placeholder 4"/>
          <p:cNvSpPr>
            <a:spLocks noGrp="1"/>
          </p:cNvSpPr>
          <p:nvPr>
            <p:ph type="dt" sz="half" idx="10"/>
          </p:nvPr>
        </p:nvSpPr>
        <p:spPr/>
        <p:txBody>
          <a:bodyPr/>
          <a:lstStyle/>
          <a:p>
            <a:fld id="{5988523B-E035-4CAE-A96A-58211FC229D1}" type="datetimeFigureOut">
              <a:rPr lang="en-US" smtClean="0"/>
              <a:pPr/>
              <a:t>8/16/2024</a:t>
            </a:fld>
            <a:endParaRPr lang="en-CA"/>
          </a:p>
        </p:txBody>
      </p:sp>
      <p:sp>
        <p:nvSpPr>
          <p:cNvPr id="1048742" name="Footer Placeholder 5"/>
          <p:cNvSpPr>
            <a:spLocks noGrp="1"/>
          </p:cNvSpPr>
          <p:nvPr>
            <p:ph type="ftr" sz="quarter" idx="11"/>
          </p:nvPr>
        </p:nvSpPr>
        <p:spPr/>
        <p:txBody>
          <a:bodyPr/>
          <a:lstStyle/>
          <a:p>
            <a:endParaRPr lang="en-CA"/>
          </a:p>
        </p:txBody>
      </p:sp>
      <p:sp>
        <p:nvSpPr>
          <p:cNvPr id="1048743" name="Slide Number Placeholder 6"/>
          <p:cNvSpPr>
            <a:spLocks noGrp="1"/>
          </p:cNvSpPr>
          <p:nvPr>
            <p:ph type="sldNum" sz="quarter" idx="12"/>
          </p:nvPr>
        </p:nvSpPr>
        <p:spPr/>
        <p:txBody>
          <a:bodyPr/>
          <a:lstStyle/>
          <a:p>
            <a:fld id="{2C7DFF54-6BA4-4515-87CA-28703F844993}" type="slidenum">
              <a:rPr lang="en-CA" smtClean="0"/>
              <a:pPr/>
              <a:t>‹#›</a:t>
            </a:fld>
            <a:endParaRPr lang="en-C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48576" name="Title Placeholder 1"/>
          <p:cNvSpPr>
            <a:spLocks noGrp="1"/>
          </p:cNvSpPr>
          <p:nvPr>
            <p:ph type="title"/>
          </p:nvPr>
        </p:nvSpPr>
        <p:spPr>
          <a:xfrm>
            <a:off x="368300" y="383477"/>
            <a:ext cx="6629400" cy="1595967"/>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1048577" name="Text Placeholder 2"/>
          <p:cNvSpPr>
            <a:spLocks noGrp="1"/>
          </p:cNvSpPr>
          <p:nvPr>
            <p:ph type="body" idx="1"/>
          </p:nvPr>
        </p:nvSpPr>
        <p:spPr>
          <a:xfrm>
            <a:off x="368300" y="2234355"/>
            <a:ext cx="6629400" cy="631958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048578" name="Date Placeholder 3"/>
          <p:cNvSpPr>
            <a:spLocks noGrp="1"/>
          </p:cNvSpPr>
          <p:nvPr>
            <p:ph type="dt" sz="half" idx="2"/>
          </p:nvPr>
        </p:nvSpPr>
        <p:spPr>
          <a:xfrm>
            <a:off x="368300" y="8875350"/>
            <a:ext cx="1718733" cy="509823"/>
          </a:xfrm>
          <a:prstGeom prst="rect">
            <a:avLst/>
          </a:prstGeom>
        </p:spPr>
        <p:txBody>
          <a:bodyPr vert="horz" lIns="91440" tIns="45720" rIns="91440" bIns="45720" rtlCol="0" anchor="ctr"/>
          <a:lstStyle>
            <a:lvl1pPr algn="l">
              <a:defRPr sz="1200">
                <a:solidFill>
                  <a:schemeClr val="tx1">
                    <a:tint val="75000"/>
                  </a:schemeClr>
                </a:solidFill>
              </a:defRPr>
            </a:lvl1pPr>
          </a:lstStyle>
          <a:p>
            <a:fld id="{5988523B-E035-4CAE-A96A-58211FC229D1}" type="datetimeFigureOut">
              <a:rPr lang="en-US" smtClean="0"/>
              <a:pPr/>
              <a:t>8/16/2024</a:t>
            </a:fld>
            <a:endParaRPr lang="en-CA"/>
          </a:p>
        </p:txBody>
      </p:sp>
      <p:sp>
        <p:nvSpPr>
          <p:cNvPr id="1048579" name="Footer Placeholder 4"/>
          <p:cNvSpPr>
            <a:spLocks noGrp="1"/>
          </p:cNvSpPr>
          <p:nvPr>
            <p:ph type="ftr" sz="quarter" idx="3"/>
          </p:nvPr>
        </p:nvSpPr>
        <p:spPr>
          <a:xfrm>
            <a:off x="2516717" y="8875350"/>
            <a:ext cx="2332567" cy="50982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1048580" name="Slide Number Placeholder 5"/>
          <p:cNvSpPr>
            <a:spLocks noGrp="1"/>
          </p:cNvSpPr>
          <p:nvPr>
            <p:ph type="sldNum" sz="quarter" idx="4"/>
          </p:nvPr>
        </p:nvSpPr>
        <p:spPr>
          <a:xfrm>
            <a:off x="5278967" y="8875350"/>
            <a:ext cx="1718733" cy="509823"/>
          </a:xfrm>
          <a:prstGeom prst="rect">
            <a:avLst/>
          </a:prstGeom>
        </p:spPr>
        <p:txBody>
          <a:bodyPr vert="horz" lIns="91440" tIns="45720" rIns="91440" bIns="45720" rtlCol="0" anchor="ctr"/>
          <a:lstStyle>
            <a:lvl1pPr algn="r">
              <a:defRPr sz="1200">
                <a:solidFill>
                  <a:schemeClr val="tx1">
                    <a:tint val="75000"/>
                  </a:schemeClr>
                </a:solidFill>
              </a:defRPr>
            </a:lvl1pPr>
          </a:lstStyle>
          <a:p>
            <a:fld id="{2C7DFF54-6BA4-4515-87CA-28703F844993}" type="slidenum">
              <a:rPr lang="en-CA" smtClean="0"/>
              <a:pPr/>
              <a:t>‹#›</a:t>
            </a:fld>
            <a:endParaRPr lang="en-C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3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3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 Id="rId5" Type="http://schemas.openxmlformats.org/officeDocument/2006/relationships/image" Target="../media/image29.jpeg"/><Relationship Id="rId4" Type="http://schemas.openxmlformats.org/officeDocument/2006/relationships/image" Target="../media/image28.jpeg"/></Relationships>
</file>

<file path=ppt/slides/_rels/slide3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7.xml"/><Relationship Id="rId4" Type="http://schemas.openxmlformats.org/officeDocument/2006/relationships/image" Target="../media/image32.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52" name="Picture 1"/>
          <p:cNvPicPr>
            <a:picLocks/>
          </p:cNvPicPr>
          <p:nvPr/>
        </p:nvPicPr>
        <p:blipFill>
          <a:blip r:embed="rId2" cstate="print"/>
          <a:stretch>
            <a:fillRect/>
          </a:stretch>
        </p:blipFill>
        <p:spPr>
          <a:xfrm>
            <a:off x="0" y="0"/>
            <a:ext cx="9144000" cy="6845300"/>
          </a:xfrm>
          <a:prstGeom prst="rect">
            <a:avLst/>
          </a:prstGeom>
        </p:spPr>
      </p:pic>
      <p:sp>
        <p:nvSpPr>
          <p:cNvPr id="1048584" name="TextBox 2"/>
          <p:cNvSpPr txBox="1"/>
          <p:nvPr/>
        </p:nvSpPr>
        <p:spPr>
          <a:xfrm>
            <a:off x="1515651" y="322569"/>
            <a:ext cx="5511800" cy="2171700"/>
          </a:xfrm>
          <a:prstGeom prst="rect">
            <a:avLst/>
          </a:prstGeom>
          <a:noFill/>
        </p:spPr>
        <p:txBody>
          <a:bodyPr vert="horz" wrap="none" lIns="0" tIns="0" rIns="0" bIns="0" rtlCol="0">
            <a:spAutoFit/>
          </a:bodyPr>
          <a:lstStyle/>
          <a:p>
            <a:pPr>
              <a:lnSpc>
                <a:spcPts val="5520"/>
              </a:lnSpc>
            </a:pPr>
            <a:r>
              <a:rPr lang="en-US" sz="4800">
                <a:solidFill>
                  <a:srgbClr val="000000"/>
                </a:solidFill>
                <a:latin typeface="Candara"/>
                <a:cs typeface="Candara"/>
              </a:rPr>
              <a:t>Electrical Measuring </a:t>
            </a:r>
            <a:endParaRPr lang="zh-CN" altLang="en-US">
              <a:solidFill>
                <a:srgbClr val="000000"/>
              </a:solidFill>
            </a:endParaRPr>
          </a:p>
          <a:p>
            <a:pPr>
              <a:lnSpc>
                <a:spcPts val="5520"/>
              </a:lnSpc>
            </a:pPr>
            <a:r>
              <a:rPr lang="en-US" sz="4800">
                <a:solidFill>
                  <a:srgbClr val="000000"/>
                </a:solidFill>
                <a:latin typeface="Candara"/>
                <a:cs typeface="Candara"/>
              </a:rPr>
              <a:t>Instruments and </a:t>
            </a:r>
            <a:endParaRPr lang="zh-CN" altLang="en-US">
              <a:solidFill>
                <a:srgbClr val="000000"/>
              </a:solidFill>
            </a:endParaRPr>
          </a:p>
          <a:p>
            <a:pPr>
              <a:lnSpc>
                <a:spcPts val="5520"/>
              </a:lnSpc>
            </a:pPr>
            <a:r>
              <a:rPr lang="en-US" sz="4800">
                <a:solidFill>
                  <a:srgbClr val="000000"/>
                </a:solidFill>
                <a:latin typeface="Candara"/>
                <a:cs typeface="Candara"/>
              </a:rPr>
              <a:t>Instrumentation</a:t>
            </a:r>
            <a:endParaRPr lang="zh-CN" altLang="en-US">
              <a:solidFill>
                <a:srgbClr val="000000"/>
              </a:solidFill>
            </a:endParaRPr>
          </a:p>
        </p:txBody>
      </p:sp>
      <p:pic>
        <p:nvPicPr>
          <p:cNvPr id="2097153" name="Picture 2097152"/>
          <p:cNvPicPr>
            <a:picLocks/>
          </p:cNvPicPr>
          <p:nvPr/>
        </p:nvPicPr>
        <p:blipFill>
          <a:blip r:embed="rId3" cstate="print"/>
          <a:stretch>
            <a:fillRect/>
          </a:stretch>
        </p:blipFill>
        <p:spPr>
          <a:xfrm>
            <a:off x="250638" y="2541129"/>
            <a:ext cx="417994" cy="503859"/>
          </a:xfrm>
          <a:prstGeom prst="rect">
            <a:avLst/>
          </a:prstGeom>
        </p:spPr>
      </p:pic>
      <p:sp>
        <p:nvSpPr>
          <p:cNvPr id="1048780" name="TextBox 1048779"/>
          <p:cNvSpPr txBox="1"/>
          <p:nvPr/>
        </p:nvSpPr>
        <p:spPr>
          <a:xfrm>
            <a:off x="4070558" y="6112989"/>
            <a:ext cx="4572000" cy="677108"/>
          </a:xfrm>
          <a:prstGeom prst="rect">
            <a:avLst/>
          </a:prstGeom>
        </p:spPr>
        <p:txBody>
          <a:bodyPr wrap="square" rtlCol="0">
            <a:spAutoFit/>
          </a:bodyPr>
          <a:lstStyle/>
          <a:p>
            <a:r>
              <a:rPr lang="en-IN" sz="3800" b="1" dirty="0">
                <a:solidFill>
                  <a:srgbClr val="FFFFFF"/>
                </a:solidFill>
              </a:rPr>
              <a:t>By</a:t>
            </a:r>
            <a:r>
              <a:rPr lang="en-US" sz="3800" b="1" dirty="0">
                <a:solidFill>
                  <a:srgbClr val="FFFFFF"/>
                </a:solidFill>
              </a:rPr>
              <a:t> :-</a:t>
            </a:r>
            <a:r>
              <a:rPr lang="en-IN" sz="3800" b="1" dirty="0">
                <a:solidFill>
                  <a:srgbClr val="FFFFFF"/>
                </a:solidFill>
              </a:rPr>
              <a:t> </a:t>
            </a:r>
            <a:r>
              <a:rPr lang="en-IN" sz="3800" b="1" dirty="0" smtClean="0">
                <a:solidFill>
                  <a:srgbClr val="FFFFFF"/>
                </a:solidFill>
              </a:rPr>
              <a:t>Mrs. </a:t>
            </a:r>
            <a:r>
              <a:rPr lang="en-IN" sz="3800" b="1" dirty="0" err="1" smtClean="0">
                <a:solidFill>
                  <a:srgbClr val="FFFFFF"/>
                </a:solidFill>
              </a:rPr>
              <a:t>Renu</a:t>
            </a:r>
            <a:r>
              <a:rPr lang="en-IN" sz="3800" b="1" dirty="0" smtClean="0">
                <a:solidFill>
                  <a:srgbClr val="FFFFFF"/>
                </a:solidFill>
              </a:rPr>
              <a:t> </a:t>
            </a:r>
            <a:r>
              <a:rPr lang="en-IN" sz="3800" b="1" dirty="0" err="1" smtClean="0">
                <a:solidFill>
                  <a:srgbClr val="FFFFFF"/>
                </a:solidFill>
              </a:rPr>
              <a:t>Bala</a:t>
            </a:r>
            <a:endParaRPr lang="en-IN" sz="3800" b="1" dirty="0">
              <a:solidFill>
                <a:srgbClr val="FFFFFF"/>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62" name="Picture 1"/>
          <p:cNvPicPr>
            <a:picLocks/>
          </p:cNvPicPr>
          <p:nvPr/>
        </p:nvPicPr>
        <p:blipFill>
          <a:blip r:embed="rId2" cstate="print"/>
          <a:stretch>
            <a:fillRect/>
          </a:stretch>
        </p:blipFill>
        <p:spPr>
          <a:xfrm>
            <a:off x="0" y="0"/>
            <a:ext cx="9144000" cy="6845300"/>
          </a:xfrm>
          <a:prstGeom prst="rect">
            <a:avLst/>
          </a:prstGeom>
        </p:spPr>
      </p:pic>
      <p:sp>
        <p:nvSpPr>
          <p:cNvPr id="1048606" name="TextBox 2"/>
          <p:cNvSpPr txBox="1"/>
          <p:nvPr/>
        </p:nvSpPr>
        <p:spPr>
          <a:xfrm>
            <a:off x="2235200" y="609600"/>
            <a:ext cx="4864100" cy="1320800"/>
          </a:xfrm>
          <a:prstGeom prst="rect">
            <a:avLst/>
          </a:prstGeom>
          <a:noFill/>
        </p:spPr>
        <p:txBody>
          <a:bodyPr vert="horz" wrap="none" lIns="0" tIns="0" rIns="0" bIns="0" rtlCol="0">
            <a:spAutoFit/>
          </a:bodyPr>
          <a:lstStyle/>
          <a:p>
            <a:pPr>
              <a:lnSpc>
                <a:spcPts val="5060"/>
              </a:lnSpc>
            </a:pPr>
            <a:r>
              <a:rPr lang="en-CA" sz="4404">
                <a:solidFill>
                  <a:srgbClr val="FFFFFF"/>
                </a:solidFill>
                <a:latin typeface="Candara"/>
                <a:cs typeface="Candara"/>
              </a:rPr>
              <a:t>force measurement</a:t>
            </a:r>
          </a:p>
          <a:p>
            <a:pPr>
              <a:lnSpc>
                <a:spcPts val="5060"/>
              </a:lnSpc>
            </a:pPr>
            <a:endParaRPr lang="en-CA" sz="4404">
              <a:solidFill>
                <a:srgbClr val="000000"/>
              </a:solidFill>
            </a:endParaRPr>
          </a:p>
        </p:txBody>
      </p:sp>
      <p:sp>
        <p:nvSpPr>
          <p:cNvPr id="1048607" name="TextBox 3"/>
          <p:cNvSpPr txBox="1"/>
          <p:nvPr/>
        </p:nvSpPr>
        <p:spPr>
          <a:xfrm>
            <a:off x="1041400" y="2044700"/>
            <a:ext cx="5892800" cy="444500"/>
          </a:xfrm>
          <a:prstGeom prst="rect">
            <a:avLst/>
          </a:prstGeom>
          <a:noFill/>
        </p:spPr>
        <p:txBody>
          <a:bodyPr vert="horz" wrap="none" lIns="0" tIns="0" rIns="0" bIns="0" rtlCol="0">
            <a:spAutoFit/>
          </a:bodyPr>
          <a:lstStyle/>
          <a:p>
            <a:pPr>
              <a:lnSpc>
                <a:spcPts val="1955"/>
              </a:lnSpc>
            </a:pPr>
            <a:r>
              <a:rPr lang="en-CA" sz="1313">
                <a:solidFill>
                  <a:srgbClr val="073D86"/>
                </a:solidFill>
                <a:latin typeface="Candara"/>
                <a:cs typeface="Candara"/>
              </a:rPr>
              <a:t>In physics, a force is any interaction that, when unopposed, will change the motion</a:t>
            </a:r>
          </a:p>
          <a:p>
            <a:pPr>
              <a:lnSpc>
                <a:spcPts val="1955"/>
              </a:lnSpc>
            </a:pPr>
            <a:endParaRPr lang="en-CA" sz="1706">
              <a:solidFill>
                <a:srgbClr val="000000"/>
              </a:solidFill>
            </a:endParaRPr>
          </a:p>
        </p:txBody>
      </p:sp>
      <p:sp>
        <p:nvSpPr>
          <p:cNvPr id="1048608" name="TextBox 4"/>
          <p:cNvSpPr txBox="1"/>
          <p:nvPr/>
        </p:nvSpPr>
        <p:spPr>
          <a:xfrm>
            <a:off x="1041400" y="2286000"/>
            <a:ext cx="5905500" cy="1206500"/>
          </a:xfrm>
          <a:prstGeom prst="rect">
            <a:avLst/>
          </a:prstGeom>
          <a:noFill/>
        </p:spPr>
        <p:txBody>
          <a:bodyPr vert="horz" wrap="none" lIns="0" tIns="0" rIns="0" bIns="0" rtlCol="0">
            <a:spAutoFit/>
          </a:bodyPr>
          <a:lstStyle/>
          <a:p>
            <a:pPr>
              <a:lnSpc>
                <a:spcPts val="1625"/>
              </a:lnSpc>
            </a:pPr>
            <a:r>
              <a:rPr lang="en-CA" sz="1312" spc="-10">
                <a:solidFill>
                  <a:srgbClr val="073D86"/>
                </a:solidFill>
                <a:latin typeface="Candara"/>
                <a:cs typeface="Candara"/>
              </a:rPr>
              <a:t>of an object. A force can cause an object with mass to change its velocity (which</a:t>
            </a:r>
            <a:r>
              <a:rPr lang="en-CA" sz="1704">
                <a:solidFill>
                  <a:srgbClr val="000000"/>
                </a:solidFill>
                <a:latin typeface="Times New Roman"/>
              </a:rPr>
              <a:t/>
            </a:r>
            <a:br>
              <a:rPr lang="en-CA" sz="1704">
                <a:solidFill>
                  <a:srgbClr val="000000"/>
                </a:solidFill>
                <a:latin typeface="Times New Roman"/>
              </a:rPr>
            </a:br>
            <a:r>
              <a:rPr lang="en-CA" sz="1312" spc="-10">
                <a:solidFill>
                  <a:srgbClr val="073D86"/>
                </a:solidFill>
                <a:latin typeface="Candara"/>
                <a:cs typeface="Candara"/>
              </a:rPr>
              <a:t>includes to begin moving from a state of rest), i.e., to accelerate. Force can also be</a:t>
            </a:r>
            <a:r>
              <a:rPr lang="en-CA" sz="1704">
                <a:solidFill>
                  <a:srgbClr val="000000"/>
                </a:solidFill>
                <a:latin typeface="Times New Roman"/>
              </a:rPr>
              <a:t/>
            </a:r>
            <a:br>
              <a:rPr lang="en-CA" sz="1704">
                <a:solidFill>
                  <a:srgbClr val="000000"/>
                </a:solidFill>
                <a:latin typeface="Times New Roman"/>
              </a:rPr>
            </a:br>
            <a:r>
              <a:rPr lang="en-CA" sz="1312">
                <a:solidFill>
                  <a:srgbClr val="073D86"/>
                </a:solidFill>
                <a:latin typeface="Candara"/>
                <a:cs typeface="Candara"/>
              </a:rPr>
              <a:t>described intuitively as a push or a pull. A force has both magnitude and direction,</a:t>
            </a:r>
            <a:r>
              <a:rPr lang="en-CA" sz="1704">
                <a:solidFill>
                  <a:srgbClr val="000000"/>
                </a:solidFill>
                <a:latin typeface="Times New Roman"/>
              </a:rPr>
              <a:t/>
            </a:r>
            <a:br>
              <a:rPr lang="en-CA" sz="1704">
                <a:solidFill>
                  <a:srgbClr val="000000"/>
                </a:solidFill>
                <a:latin typeface="Times New Roman"/>
              </a:rPr>
            </a:br>
            <a:r>
              <a:rPr lang="en-CA" sz="1312">
                <a:solidFill>
                  <a:srgbClr val="073D86"/>
                </a:solidFill>
                <a:latin typeface="Candara"/>
                <a:cs typeface="Candara"/>
              </a:rPr>
              <a:t>making it a vector quantity. It is measured in the SI unit of newtons and</a:t>
            </a:r>
            <a:r>
              <a:rPr lang="en-CA" sz="1704">
                <a:solidFill>
                  <a:srgbClr val="000000"/>
                </a:solidFill>
                <a:latin typeface="Times New Roman"/>
              </a:rPr>
              <a:t/>
            </a:r>
            <a:br>
              <a:rPr lang="en-CA" sz="1704">
                <a:solidFill>
                  <a:srgbClr val="000000"/>
                </a:solidFill>
                <a:latin typeface="Times New Roman"/>
              </a:rPr>
            </a:br>
            <a:r>
              <a:rPr lang="en-CA" sz="1312">
                <a:solidFill>
                  <a:srgbClr val="073D86"/>
                </a:solidFill>
                <a:latin typeface="Candara"/>
                <a:cs typeface="Candara"/>
              </a:rPr>
              <a:t>represented by the symbol F.</a:t>
            </a:r>
          </a:p>
          <a:p>
            <a:pPr>
              <a:lnSpc>
                <a:spcPts val="1625"/>
              </a:lnSpc>
            </a:pPr>
            <a:endParaRPr lang="en-CA" sz="1704">
              <a:solidFill>
                <a:srgbClr val="000000"/>
              </a:solidFill>
            </a:endParaRPr>
          </a:p>
        </p:txBody>
      </p:sp>
      <p:sp>
        <p:nvSpPr>
          <p:cNvPr id="1048609" name="TextBox 5"/>
          <p:cNvSpPr txBox="1"/>
          <p:nvPr/>
        </p:nvSpPr>
        <p:spPr>
          <a:xfrm>
            <a:off x="774700" y="3340100"/>
            <a:ext cx="5930900" cy="444500"/>
          </a:xfrm>
          <a:prstGeom prst="rect">
            <a:avLst/>
          </a:prstGeom>
          <a:noFill/>
        </p:spPr>
        <p:txBody>
          <a:bodyPr vert="horz" wrap="none" lIns="0" tIns="0" rIns="0" bIns="0" rtlCol="0">
            <a:spAutoFit/>
          </a:bodyPr>
          <a:lstStyle/>
          <a:p>
            <a:pPr>
              <a:lnSpc>
                <a:spcPts val="1955"/>
              </a:lnSpc>
              <a:tabLst>
                <a:tab pos="266700" algn="l"/>
              </a:tabLst>
            </a:pPr>
            <a:r>
              <a:rPr lang="en-CA" sz="1312" spc="-30">
                <a:solidFill>
                  <a:srgbClr val="30B6FC"/>
                </a:solidFill>
                <a:latin typeface="Arial Unicode MS"/>
                <a:cs typeface="Arial Unicode MS"/>
              </a:rPr>
              <a:t></a:t>
            </a:r>
            <a:r>
              <a:rPr lang="en-CA" sz="1312" spc="-10">
                <a:solidFill>
                  <a:srgbClr val="073D86"/>
                </a:solidFill>
                <a:latin typeface="Candara"/>
                <a:cs typeface="Candara"/>
              </a:rPr>
              <a:t>	The original form of Newton's second law states that the net force acting upon an</a:t>
            </a:r>
          </a:p>
          <a:p>
            <a:pPr>
              <a:lnSpc>
                <a:spcPts val="1955"/>
              </a:lnSpc>
            </a:pPr>
            <a:endParaRPr lang="en-CA" sz="1704">
              <a:solidFill>
                <a:srgbClr val="000000"/>
              </a:solidFill>
            </a:endParaRPr>
          </a:p>
        </p:txBody>
      </p:sp>
      <p:sp>
        <p:nvSpPr>
          <p:cNvPr id="1048610" name="TextBox 6"/>
          <p:cNvSpPr txBox="1"/>
          <p:nvPr/>
        </p:nvSpPr>
        <p:spPr>
          <a:xfrm>
            <a:off x="1041400" y="3581400"/>
            <a:ext cx="5981700" cy="444500"/>
          </a:xfrm>
          <a:prstGeom prst="rect">
            <a:avLst/>
          </a:prstGeom>
          <a:noFill/>
        </p:spPr>
        <p:txBody>
          <a:bodyPr vert="horz" wrap="none" lIns="0" tIns="0" rIns="0" bIns="0" rtlCol="0">
            <a:spAutoFit/>
          </a:bodyPr>
          <a:lstStyle/>
          <a:p>
            <a:pPr>
              <a:lnSpc>
                <a:spcPts val="1645"/>
              </a:lnSpc>
            </a:pPr>
            <a:r>
              <a:rPr lang="en-CA" sz="1313" spc="-10">
                <a:solidFill>
                  <a:srgbClr val="073D86"/>
                </a:solidFill>
                <a:latin typeface="Candara"/>
                <a:cs typeface="Candara"/>
              </a:rPr>
              <a:t>object is equal to the rate at which its momentum changes with time. If the mass of</a:t>
            </a:r>
          </a:p>
          <a:p>
            <a:pPr>
              <a:lnSpc>
                <a:spcPts val="1645"/>
              </a:lnSpc>
            </a:pPr>
            <a:endParaRPr lang="en-CA" sz="1706">
              <a:solidFill>
                <a:srgbClr val="000000"/>
              </a:solidFill>
            </a:endParaRPr>
          </a:p>
        </p:txBody>
      </p:sp>
      <p:sp>
        <p:nvSpPr>
          <p:cNvPr id="1048611" name="TextBox 7"/>
          <p:cNvSpPr txBox="1"/>
          <p:nvPr/>
        </p:nvSpPr>
        <p:spPr>
          <a:xfrm>
            <a:off x="1041400" y="3784600"/>
            <a:ext cx="5867400" cy="825500"/>
          </a:xfrm>
          <a:prstGeom prst="rect">
            <a:avLst/>
          </a:prstGeom>
          <a:noFill/>
        </p:spPr>
        <p:txBody>
          <a:bodyPr vert="horz" wrap="none" lIns="0" tIns="0" rIns="0" bIns="0" rtlCol="0">
            <a:spAutoFit/>
          </a:bodyPr>
          <a:lstStyle/>
          <a:p>
            <a:pPr>
              <a:lnSpc>
                <a:spcPts val="1650"/>
              </a:lnSpc>
            </a:pPr>
            <a:r>
              <a:rPr lang="en-CA" sz="1312">
                <a:solidFill>
                  <a:srgbClr val="073D86"/>
                </a:solidFill>
                <a:latin typeface="Candara"/>
                <a:cs typeface="Candara"/>
              </a:rPr>
              <a:t>the object is constant, this law implies that the acceleration of an object is directly</a:t>
            </a:r>
            <a:r>
              <a:rPr lang="en-CA" sz="1704">
                <a:solidFill>
                  <a:srgbClr val="000000"/>
                </a:solidFill>
                <a:latin typeface="Times New Roman"/>
              </a:rPr>
              <a:t/>
            </a:r>
            <a:br>
              <a:rPr lang="en-CA" sz="1704">
                <a:solidFill>
                  <a:srgbClr val="000000"/>
                </a:solidFill>
                <a:latin typeface="Times New Roman"/>
              </a:rPr>
            </a:br>
            <a:r>
              <a:rPr lang="en-CA" sz="1312">
                <a:solidFill>
                  <a:srgbClr val="073D86"/>
                </a:solidFill>
                <a:latin typeface="Candara"/>
                <a:cs typeface="Candara"/>
              </a:rPr>
              <a:t>proportional to the net force acting on the object, is in the direction of the net</a:t>
            </a:r>
            <a:r>
              <a:rPr lang="en-CA" sz="1704">
                <a:solidFill>
                  <a:srgbClr val="000000"/>
                </a:solidFill>
                <a:latin typeface="Times New Roman"/>
              </a:rPr>
              <a:t/>
            </a:r>
            <a:br>
              <a:rPr lang="en-CA" sz="1704">
                <a:solidFill>
                  <a:srgbClr val="000000"/>
                </a:solidFill>
                <a:latin typeface="Times New Roman"/>
              </a:rPr>
            </a:br>
            <a:r>
              <a:rPr lang="en-CA" sz="1312">
                <a:solidFill>
                  <a:srgbClr val="073D86"/>
                </a:solidFill>
                <a:latin typeface="Candara"/>
                <a:cs typeface="Candara"/>
              </a:rPr>
              <a:t>force, and is inversely proportional to the mass of the object.</a:t>
            </a:r>
          </a:p>
          <a:p>
            <a:pPr>
              <a:lnSpc>
                <a:spcPts val="1650"/>
              </a:lnSpc>
            </a:pPr>
            <a:endParaRPr lang="en-CA" sz="1704">
              <a:solidFill>
                <a:srgbClr val="000000"/>
              </a:solidFill>
            </a:endParaRPr>
          </a:p>
        </p:txBody>
      </p:sp>
      <p:sp>
        <p:nvSpPr>
          <p:cNvPr id="1048612" name="TextBox 8"/>
          <p:cNvSpPr txBox="1"/>
          <p:nvPr/>
        </p:nvSpPr>
        <p:spPr>
          <a:xfrm>
            <a:off x="774700" y="4432300"/>
            <a:ext cx="6019800" cy="444500"/>
          </a:xfrm>
          <a:prstGeom prst="rect">
            <a:avLst/>
          </a:prstGeom>
          <a:noFill/>
        </p:spPr>
        <p:txBody>
          <a:bodyPr vert="horz" wrap="none" lIns="0" tIns="0" rIns="0" bIns="0" rtlCol="0">
            <a:spAutoFit/>
          </a:bodyPr>
          <a:lstStyle/>
          <a:p>
            <a:pPr>
              <a:lnSpc>
                <a:spcPts val="1955"/>
              </a:lnSpc>
              <a:tabLst>
                <a:tab pos="266700" algn="l"/>
              </a:tabLst>
            </a:pPr>
            <a:r>
              <a:rPr lang="en-CA" sz="1312" spc="-30">
                <a:solidFill>
                  <a:srgbClr val="30B6FC"/>
                </a:solidFill>
                <a:latin typeface="Arial Unicode MS"/>
                <a:cs typeface="Arial Unicode MS"/>
              </a:rPr>
              <a:t></a:t>
            </a:r>
            <a:r>
              <a:rPr lang="en-CA" sz="1312" spc="-10">
                <a:solidFill>
                  <a:srgbClr val="073D86"/>
                </a:solidFill>
                <a:latin typeface="Candara"/>
                <a:cs typeface="Candara"/>
              </a:rPr>
              <a:t>	Concepts related to force include: thrust, which increases the velocity of an object;</a:t>
            </a:r>
          </a:p>
          <a:p>
            <a:pPr>
              <a:lnSpc>
                <a:spcPts val="1955"/>
              </a:lnSpc>
            </a:pPr>
            <a:endParaRPr lang="en-CA" sz="1704">
              <a:solidFill>
                <a:srgbClr val="000000"/>
              </a:solidFill>
            </a:endParaRPr>
          </a:p>
        </p:txBody>
      </p:sp>
      <p:sp>
        <p:nvSpPr>
          <p:cNvPr id="1048613" name="TextBox 9"/>
          <p:cNvSpPr txBox="1"/>
          <p:nvPr/>
        </p:nvSpPr>
        <p:spPr>
          <a:xfrm>
            <a:off x="1041400" y="4686300"/>
            <a:ext cx="5422900" cy="444500"/>
          </a:xfrm>
          <a:prstGeom prst="rect">
            <a:avLst/>
          </a:prstGeom>
          <a:noFill/>
        </p:spPr>
        <p:txBody>
          <a:bodyPr vert="horz" wrap="none" lIns="0" tIns="0" rIns="0" bIns="0" rtlCol="0">
            <a:spAutoFit/>
          </a:bodyPr>
          <a:lstStyle/>
          <a:p>
            <a:pPr>
              <a:lnSpc>
                <a:spcPts val="1530"/>
              </a:lnSpc>
            </a:pPr>
            <a:r>
              <a:rPr lang="en-CA" sz="1312" spc="-10">
                <a:solidFill>
                  <a:srgbClr val="073D86"/>
                </a:solidFill>
                <a:latin typeface="Candara"/>
                <a:cs typeface="Candara"/>
              </a:rPr>
              <a:t>drag, which decreases the velocity of an object; and torque, which produces</a:t>
            </a:r>
          </a:p>
          <a:p>
            <a:pPr>
              <a:lnSpc>
                <a:spcPts val="1530"/>
              </a:lnSpc>
            </a:pPr>
            <a:endParaRPr lang="en-CA" sz="1704">
              <a:solidFill>
                <a:srgbClr val="000000"/>
              </a:solidFill>
            </a:endParaRPr>
          </a:p>
        </p:txBody>
      </p:sp>
      <p:sp>
        <p:nvSpPr>
          <p:cNvPr id="1048614" name="TextBox 10"/>
          <p:cNvSpPr txBox="1"/>
          <p:nvPr/>
        </p:nvSpPr>
        <p:spPr>
          <a:xfrm>
            <a:off x="1041400" y="4864100"/>
            <a:ext cx="5664200" cy="444500"/>
          </a:xfrm>
          <a:prstGeom prst="rect">
            <a:avLst/>
          </a:prstGeom>
          <a:noFill/>
        </p:spPr>
        <p:txBody>
          <a:bodyPr vert="horz" wrap="none" lIns="0" tIns="0" rIns="0" bIns="0" rtlCol="0">
            <a:spAutoFit/>
          </a:bodyPr>
          <a:lstStyle/>
          <a:p>
            <a:pPr>
              <a:lnSpc>
                <a:spcPts val="1735"/>
              </a:lnSpc>
            </a:pPr>
            <a:r>
              <a:rPr lang="en-CA" sz="1312">
                <a:solidFill>
                  <a:srgbClr val="073D86"/>
                </a:solidFill>
                <a:latin typeface="Candara"/>
                <a:cs typeface="Candara"/>
              </a:rPr>
              <a:t>changes in rotational speed of an object. In an extended body, each part usually</a:t>
            </a:r>
          </a:p>
          <a:p>
            <a:pPr>
              <a:lnSpc>
                <a:spcPts val="1735"/>
              </a:lnSpc>
            </a:pPr>
            <a:endParaRPr lang="en-CA" sz="1704">
              <a:solidFill>
                <a:srgbClr val="000000"/>
              </a:solidFill>
            </a:endParaRPr>
          </a:p>
        </p:txBody>
      </p:sp>
      <p:sp>
        <p:nvSpPr>
          <p:cNvPr id="1048615" name="TextBox 11"/>
          <p:cNvSpPr txBox="1"/>
          <p:nvPr/>
        </p:nvSpPr>
        <p:spPr>
          <a:xfrm>
            <a:off x="1041400" y="5092700"/>
            <a:ext cx="5664200" cy="444500"/>
          </a:xfrm>
          <a:prstGeom prst="rect">
            <a:avLst/>
          </a:prstGeom>
          <a:noFill/>
        </p:spPr>
        <p:txBody>
          <a:bodyPr vert="horz" wrap="none" lIns="0" tIns="0" rIns="0" bIns="0" rtlCol="0">
            <a:spAutoFit/>
          </a:bodyPr>
          <a:lstStyle/>
          <a:p>
            <a:pPr>
              <a:lnSpc>
                <a:spcPts val="1570"/>
              </a:lnSpc>
            </a:pPr>
            <a:r>
              <a:rPr lang="en-CA" sz="1313">
                <a:solidFill>
                  <a:srgbClr val="073D86"/>
                </a:solidFill>
                <a:latin typeface="Candara"/>
                <a:cs typeface="Candara"/>
              </a:rPr>
              <a:t>applies forces on the adjacent parts; the distribution of such forces through the</a:t>
            </a:r>
          </a:p>
          <a:p>
            <a:pPr>
              <a:lnSpc>
                <a:spcPts val="1570"/>
              </a:lnSpc>
            </a:pPr>
            <a:endParaRPr lang="en-CA" sz="1706">
              <a:solidFill>
                <a:srgbClr val="000000"/>
              </a:solidFill>
            </a:endParaRPr>
          </a:p>
        </p:txBody>
      </p:sp>
      <p:sp>
        <p:nvSpPr>
          <p:cNvPr id="1048616" name="TextBox 12"/>
          <p:cNvSpPr txBox="1"/>
          <p:nvPr/>
        </p:nvSpPr>
        <p:spPr>
          <a:xfrm>
            <a:off x="1041400" y="5295900"/>
            <a:ext cx="5981700" cy="1206500"/>
          </a:xfrm>
          <a:prstGeom prst="rect">
            <a:avLst/>
          </a:prstGeom>
          <a:noFill/>
        </p:spPr>
        <p:txBody>
          <a:bodyPr vert="horz" wrap="none" lIns="0" tIns="0" rIns="0" bIns="0" rtlCol="0">
            <a:spAutoFit/>
          </a:bodyPr>
          <a:lstStyle/>
          <a:p>
            <a:pPr>
              <a:lnSpc>
                <a:spcPts val="1650"/>
              </a:lnSpc>
            </a:pPr>
            <a:r>
              <a:rPr lang="en-CA" sz="1312">
                <a:solidFill>
                  <a:srgbClr val="073D86"/>
                </a:solidFill>
                <a:latin typeface="Candara"/>
                <a:cs typeface="Candara"/>
              </a:rPr>
              <a:t>body is the internal mechanical stress. Such internal mechanical stresses cause no</a:t>
            </a:r>
            <a:r>
              <a:rPr lang="en-CA" sz="1704">
                <a:solidFill>
                  <a:srgbClr val="000000"/>
                </a:solidFill>
                <a:latin typeface="Times New Roman"/>
              </a:rPr>
              <a:t/>
            </a:r>
            <a:br>
              <a:rPr lang="en-CA" sz="1704">
                <a:solidFill>
                  <a:srgbClr val="000000"/>
                </a:solidFill>
                <a:latin typeface="Times New Roman"/>
              </a:rPr>
            </a:br>
            <a:r>
              <a:rPr lang="en-CA" sz="1312" spc="-10">
                <a:solidFill>
                  <a:srgbClr val="073D86"/>
                </a:solidFill>
                <a:latin typeface="Candara"/>
                <a:cs typeface="Candara"/>
              </a:rPr>
              <a:t>acceleration of that body as the forces balance one another. Pressure, the</a:t>
            </a:r>
            <a:r>
              <a:rPr lang="en-CA" sz="1704">
                <a:solidFill>
                  <a:srgbClr val="000000"/>
                </a:solidFill>
                <a:latin typeface="Times New Roman"/>
              </a:rPr>
              <a:t/>
            </a:r>
            <a:br>
              <a:rPr lang="en-CA" sz="1704">
                <a:solidFill>
                  <a:srgbClr val="000000"/>
                </a:solidFill>
                <a:latin typeface="Times New Roman"/>
              </a:rPr>
            </a:br>
            <a:r>
              <a:rPr lang="en-CA" sz="1312" spc="-10">
                <a:solidFill>
                  <a:srgbClr val="073D86"/>
                </a:solidFill>
                <a:latin typeface="Candara"/>
                <a:cs typeface="Candara"/>
              </a:rPr>
              <a:t>distribution of many small forces applied over an area of a body, is a simple type of</a:t>
            </a:r>
            <a:r>
              <a:rPr lang="en-CA" sz="1704">
                <a:solidFill>
                  <a:srgbClr val="000000"/>
                </a:solidFill>
                <a:latin typeface="Times New Roman"/>
              </a:rPr>
              <a:t/>
            </a:r>
            <a:br>
              <a:rPr lang="en-CA" sz="1704">
                <a:solidFill>
                  <a:srgbClr val="000000"/>
                </a:solidFill>
                <a:latin typeface="Times New Roman"/>
              </a:rPr>
            </a:br>
            <a:r>
              <a:rPr lang="en-CA" sz="1312" spc="-10">
                <a:solidFill>
                  <a:srgbClr val="073D86"/>
                </a:solidFill>
                <a:latin typeface="Candara"/>
                <a:cs typeface="Candara"/>
              </a:rPr>
              <a:t>stress that if unbalanced can cause the body to accelerate. Stress usually causes</a:t>
            </a:r>
            <a:r>
              <a:rPr lang="en-CA" sz="1704">
                <a:solidFill>
                  <a:srgbClr val="000000"/>
                </a:solidFill>
                <a:latin typeface="Times New Roman"/>
              </a:rPr>
              <a:t/>
            </a:r>
            <a:br>
              <a:rPr lang="en-CA" sz="1704">
                <a:solidFill>
                  <a:srgbClr val="000000"/>
                </a:solidFill>
                <a:latin typeface="Times New Roman"/>
              </a:rPr>
            </a:br>
            <a:r>
              <a:rPr lang="en-CA" sz="1312" spc="-10">
                <a:solidFill>
                  <a:srgbClr val="073D86"/>
                </a:solidFill>
                <a:latin typeface="Candara"/>
                <a:cs typeface="Candara"/>
              </a:rPr>
              <a:t>deformation of solid materials, or flow in fluids.</a:t>
            </a:r>
          </a:p>
          <a:p>
            <a:pPr>
              <a:lnSpc>
                <a:spcPts val="1650"/>
              </a:lnSpc>
            </a:pPr>
            <a:endParaRPr lang="en-CA" sz="1704">
              <a:solidFill>
                <a:srgbClr val="000000"/>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63" name="Picture 1"/>
          <p:cNvPicPr>
            <a:picLocks/>
          </p:cNvPicPr>
          <p:nvPr/>
        </p:nvPicPr>
        <p:blipFill>
          <a:blip r:embed="rId2" cstate="print"/>
          <a:stretch>
            <a:fillRect/>
          </a:stretch>
        </p:blipFill>
        <p:spPr>
          <a:xfrm>
            <a:off x="0" y="0"/>
            <a:ext cx="9144000" cy="684530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64" name="Picture 1"/>
          <p:cNvPicPr>
            <a:picLocks/>
          </p:cNvPicPr>
          <p:nvPr/>
        </p:nvPicPr>
        <p:blipFill>
          <a:blip r:embed="rId2" cstate="print"/>
          <a:stretch>
            <a:fillRect/>
          </a:stretch>
        </p:blipFill>
        <p:spPr>
          <a:xfrm>
            <a:off x="0" y="0"/>
            <a:ext cx="9144000" cy="6845300"/>
          </a:xfrm>
          <a:prstGeom prst="rect">
            <a:avLst/>
          </a:prstGeom>
        </p:spPr>
      </p:pic>
      <p:sp>
        <p:nvSpPr>
          <p:cNvPr id="1048617" name="TextBox 2"/>
          <p:cNvSpPr txBox="1"/>
          <p:nvPr/>
        </p:nvSpPr>
        <p:spPr>
          <a:xfrm>
            <a:off x="2057400" y="609600"/>
            <a:ext cx="5181600" cy="1320800"/>
          </a:xfrm>
          <a:prstGeom prst="rect">
            <a:avLst/>
          </a:prstGeom>
          <a:noFill/>
        </p:spPr>
        <p:txBody>
          <a:bodyPr vert="horz" wrap="none" lIns="0" tIns="0" rIns="0" bIns="0" rtlCol="0">
            <a:spAutoFit/>
          </a:bodyPr>
          <a:lstStyle/>
          <a:p>
            <a:pPr>
              <a:lnSpc>
                <a:spcPts val="5060"/>
              </a:lnSpc>
            </a:pPr>
            <a:r>
              <a:rPr lang="en-CA" sz="4404">
                <a:solidFill>
                  <a:srgbClr val="FFFFFF"/>
                </a:solidFill>
                <a:latin typeface="Candara"/>
                <a:cs typeface="Candara"/>
              </a:rPr>
              <a:t>torque measurement</a:t>
            </a:r>
          </a:p>
          <a:p>
            <a:pPr>
              <a:lnSpc>
                <a:spcPts val="5060"/>
              </a:lnSpc>
            </a:pPr>
            <a:endParaRPr lang="en-CA" sz="4404">
              <a:solidFill>
                <a:srgbClr val="000000"/>
              </a:solidFill>
            </a:endParaRPr>
          </a:p>
        </p:txBody>
      </p:sp>
      <p:sp>
        <p:nvSpPr>
          <p:cNvPr id="1048618" name="TextBox 3"/>
          <p:cNvSpPr txBox="1"/>
          <p:nvPr/>
        </p:nvSpPr>
        <p:spPr>
          <a:xfrm>
            <a:off x="774700" y="2844800"/>
            <a:ext cx="7861300" cy="2489200"/>
          </a:xfrm>
          <a:prstGeom prst="rect">
            <a:avLst/>
          </a:prstGeom>
          <a:noFill/>
        </p:spPr>
        <p:txBody>
          <a:bodyPr vert="horz" wrap="none" lIns="0" tIns="0" rIns="0" bIns="0" rtlCol="0">
            <a:spAutoFit/>
          </a:bodyPr>
          <a:lstStyle/>
          <a:p>
            <a:pPr>
              <a:lnSpc>
                <a:spcPts val="2880"/>
              </a:lnSpc>
            </a:pPr>
            <a:r>
              <a:rPr lang="en-CA" sz="2400">
                <a:solidFill>
                  <a:srgbClr val="30B6FC"/>
                </a:solidFill>
                <a:latin typeface="Arial Unicode MS"/>
                <a:cs typeface="Arial Unicode MS"/>
              </a:rPr>
              <a:t></a:t>
            </a:r>
            <a:r>
              <a:rPr lang="en-CA" sz="2400">
                <a:solidFill>
                  <a:srgbClr val="073D86"/>
                </a:solidFill>
                <a:latin typeface="Candara"/>
                <a:cs typeface="Candara"/>
              </a:rPr>
              <a:t> Torque, moment, or moment of force is rotational force.</a:t>
            </a:r>
            <a:r>
              <a:rPr lang="en-CA" sz="2400">
                <a:solidFill>
                  <a:srgbClr val="000000"/>
                </a:solidFill>
                <a:latin typeface="Times New Roman"/>
              </a:rPr>
              <a:t/>
            </a:r>
            <a:br>
              <a:rPr lang="en-CA" sz="2400">
                <a:solidFill>
                  <a:srgbClr val="000000"/>
                </a:solidFill>
                <a:latin typeface="Times New Roman"/>
              </a:rPr>
            </a:br>
            <a:r>
              <a:rPr lang="en-CA" sz="2400">
                <a:solidFill>
                  <a:srgbClr val="073D86"/>
                </a:solidFill>
                <a:latin typeface="Candara"/>
                <a:cs typeface="Candara"/>
              </a:rPr>
              <a:t>Just as a linear force is a push or a pull, a torque can be</a:t>
            </a:r>
            <a:r>
              <a:rPr lang="en-CA" sz="2400">
                <a:solidFill>
                  <a:srgbClr val="000000"/>
                </a:solidFill>
                <a:latin typeface="Times New Roman"/>
              </a:rPr>
              <a:t/>
            </a:r>
            <a:br>
              <a:rPr lang="en-CA" sz="2400">
                <a:solidFill>
                  <a:srgbClr val="000000"/>
                </a:solidFill>
                <a:latin typeface="Times New Roman"/>
              </a:rPr>
            </a:br>
            <a:r>
              <a:rPr lang="en-CA" sz="2400">
                <a:solidFill>
                  <a:srgbClr val="073D86"/>
                </a:solidFill>
                <a:latin typeface="Candara"/>
                <a:cs typeface="Candara"/>
              </a:rPr>
              <a:t>thought of as a twist to an object. In three dimensions, the</a:t>
            </a:r>
            <a:r>
              <a:rPr lang="en-CA" sz="2400">
                <a:solidFill>
                  <a:srgbClr val="000000"/>
                </a:solidFill>
                <a:latin typeface="Times New Roman"/>
              </a:rPr>
              <a:t/>
            </a:r>
            <a:br>
              <a:rPr lang="en-CA" sz="2400">
                <a:solidFill>
                  <a:srgbClr val="000000"/>
                </a:solidFill>
                <a:latin typeface="Times New Roman"/>
              </a:rPr>
            </a:br>
            <a:r>
              <a:rPr lang="en-CA" sz="2400">
                <a:solidFill>
                  <a:srgbClr val="073D86"/>
                </a:solidFill>
                <a:latin typeface="Candara"/>
                <a:cs typeface="Candara"/>
              </a:rPr>
              <a:t>torque is a pseudovector; for point particles, it is given by</a:t>
            </a:r>
            <a:r>
              <a:rPr lang="en-CA" sz="2400">
                <a:solidFill>
                  <a:srgbClr val="000000"/>
                </a:solidFill>
                <a:latin typeface="Times New Roman"/>
              </a:rPr>
              <a:t/>
            </a:r>
            <a:br>
              <a:rPr lang="en-CA" sz="2400">
                <a:solidFill>
                  <a:srgbClr val="000000"/>
                </a:solidFill>
                <a:latin typeface="Times New Roman"/>
              </a:rPr>
            </a:br>
            <a:r>
              <a:rPr lang="en-CA" sz="2400">
                <a:solidFill>
                  <a:srgbClr val="073D86"/>
                </a:solidFill>
                <a:latin typeface="Candara"/>
                <a:cs typeface="Candara"/>
              </a:rPr>
              <a:t>the cross product of the position vector (distance vector)</a:t>
            </a:r>
            <a:r>
              <a:rPr lang="en-CA" sz="2400">
                <a:solidFill>
                  <a:srgbClr val="000000"/>
                </a:solidFill>
                <a:latin typeface="Times New Roman"/>
              </a:rPr>
              <a:t/>
            </a:r>
            <a:br>
              <a:rPr lang="en-CA" sz="2400">
                <a:solidFill>
                  <a:srgbClr val="000000"/>
                </a:solidFill>
                <a:latin typeface="Times New Roman"/>
              </a:rPr>
            </a:br>
            <a:r>
              <a:rPr lang="en-CA" sz="2400">
                <a:solidFill>
                  <a:srgbClr val="073D86"/>
                </a:solidFill>
                <a:latin typeface="Candara"/>
                <a:cs typeface="Candara"/>
              </a:rPr>
              <a:t>and the force vector.</a:t>
            </a:r>
          </a:p>
          <a:p>
            <a:pPr>
              <a:lnSpc>
                <a:spcPts val="2880"/>
              </a:lnSpc>
            </a:pPr>
            <a:endParaRPr lang="en-CA" sz="2400">
              <a:solidFill>
                <a:srgbClr val="000000"/>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65" name="Picture 1"/>
          <p:cNvPicPr>
            <a:picLocks/>
          </p:cNvPicPr>
          <p:nvPr/>
        </p:nvPicPr>
        <p:blipFill>
          <a:blip r:embed="rId2" cstate="print"/>
          <a:stretch>
            <a:fillRect/>
          </a:stretch>
        </p:blipFill>
        <p:spPr>
          <a:xfrm>
            <a:off x="0" y="0"/>
            <a:ext cx="9144000" cy="6845300"/>
          </a:xfrm>
          <a:prstGeom prst="rect">
            <a:avLst/>
          </a:prstGeom>
        </p:spPr>
      </p:pic>
      <p:sp>
        <p:nvSpPr>
          <p:cNvPr id="1048619" name="TextBox 2"/>
          <p:cNvSpPr txBox="1"/>
          <p:nvPr/>
        </p:nvSpPr>
        <p:spPr>
          <a:xfrm>
            <a:off x="3657600" y="609600"/>
            <a:ext cx="1943100" cy="1320800"/>
          </a:xfrm>
          <a:prstGeom prst="rect">
            <a:avLst/>
          </a:prstGeom>
          <a:noFill/>
        </p:spPr>
        <p:txBody>
          <a:bodyPr vert="horz" wrap="none" lIns="0" tIns="0" rIns="0" bIns="0" rtlCol="0">
            <a:spAutoFit/>
          </a:bodyPr>
          <a:lstStyle/>
          <a:p>
            <a:pPr>
              <a:lnSpc>
                <a:spcPts val="5060"/>
              </a:lnSpc>
            </a:pPr>
            <a:r>
              <a:rPr lang="en-CA" sz="4404">
                <a:solidFill>
                  <a:srgbClr val="FFFFFF"/>
                </a:solidFill>
                <a:latin typeface="Candara"/>
                <a:cs typeface="Candara"/>
              </a:rPr>
              <a:t>Devices</a:t>
            </a:r>
          </a:p>
          <a:p>
            <a:pPr>
              <a:lnSpc>
                <a:spcPts val="5060"/>
              </a:lnSpc>
            </a:pPr>
            <a:endParaRPr lang="en-CA" sz="4404">
              <a:solidFill>
                <a:srgbClr val="000000"/>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66" name="Picture 1"/>
          <p:cNvPicPr>
            <a:picLocks/>
          </p:cNvPicPr>
          <p:nvPr/>
        </p:nvPicPr>
        <p:blipFill>
          <a:blip r:embed="rId2" cstate="print"/>
          <a:stretch>
            <a:fillRect/>
          </a:stretch>
        </p:blipFill>
        <p:spPr>
          <a:xfrm>
            <a:off x="0" y="0"/>
            <a:ext cx="9144000" cy="6845300"/>
          </a:xfrm>
          <a:prstGeom prst="rect">
            <a:avLst/>
          </a:prstGeom>
        </p:spPr>
      </p:pic>
      <p:sp>
        <p:nvSpPr>
          <p:cNvPr id="1048620" name="TextBox 2"/>
          <p:cNvSpPr txBox="1"/>
          <p:nvPr/>
        </p:nvSpPr>
        <p:spPr>
          <a:xfrm>
            <a:off x="1739900" y="431800"/>
            <a:ext cx="5892800" cy="1320800"/>
          </a:xfrm>
          <a:prstGeom prst="rect">
            <a:avLst/>
          </a:prstGeom>
          <a:noFill/>
        </p:spPr>
        <p:txBody>
          <a:bodyPr vert="horz" wrap="none" lIns="0" tIns="0" rIns="0" bIns="0" rtlCol="0">
            <a:spAutoFit/>
          </a:bodyPr>
          <a:lstStyle/>
          <a:p>
            <a:pPr>
              <a:lnSpc>
                <a:spcPts val="5060"/>
              </a:lnSpc>
            </a:pPr>
            <a:r>
              <a:rPr lang="en-CA" sz="4404">
                <a:solidFill>
                  <a:srgbClr val="FFFFFF"/>
                </a:solidFill>
                <a:latin typeface="Candara"/>
                <a:cs typeface="Candara"/>
              </a:rPr>
              <a:t>pressure  measurement</a:t>
            </a:r>
          </a:p>
          <a:p>
            <a:pPr>
              <a:lnSpc>
                <a:spcPts val="5060"/>
              </a:lnSpc>
            </a:pPr>
            <a:endParaRPr lang="en-CA" sz="4404">
              <a:solidFill>
                <a:srgbClr val="000000"/>
              </a:solidFill>
            </a:endParaRPr>
          </a:p>
        </p:txBody>
      </p:sp>
      <p:sp>
        <p:nvSpPr>
          <p:cNvPr id="1048621" name="TextBox 3"/>
          <p:cNvSpPr txBox="1"/>
          <p:nvPr/>
        </p:nvSpPr>
        <p:spPr>
          <a:xfrm>
            <a:off x="812800" y="2540000"/>
            <a:ext cx="6184900" cy="1206500"/>
          </a:xfrm>
          <a:prstGeom prst="rect">
            <a:avLst/>
          </a:prstGeom>
          <a:noFill/>
        </p:spPr>
        <p:txBody>
          <a:bodyPr vert="horz" wrap="none" lIns="0" tIns="0" rIns="0" bIns="0" rtlCol="0">
            <a:spAutoFit/>
          </a:bodyPr>
          <a:lstStyle/>
          <a:p>
            <a:pPr>
              <a:lnSpc>
                <a:spcPts val="1650"/>
              </a:lnSpc>
            </a:pPr>
            <a:r>
              <a:rPr lang="en-CA" sz="1312" spc="-10">
                <a:solidFill>
                  <a:srgbClr val="073D86"/>
                </a:solidFill>
                <a:latin typeface="Candara"/>
                <a:cs typeface="Candara"/>
              </a:rPr>
              <a:t>Pressure measurement is the analysis of an applied force by a fluid (liquid or gas) on a</a:t>
            </a:r>
            <a:r>
              <a:rPr lang="en-CA" sz="1704">
                <a:solidFill>
                  <a:srgbClr val="000000"/>
                </a:solidFill>
                <a:latin typeface="Times New Roman"/>
              </a:rPr>
              <a:t/>
            </a:r>
            <a:br>
              <a:rPr lang="en-CA" sz="1704">
                <a:solidFill>
                  <a:srgbClr val="000000"/>
                </a:solidFill>
                <a:latin typeface="Times New Roman"/>
              </a:rPr>
            </a:br>
            <a:r>
              <a:rPr lang="en-CA" sz="1312" spc="-10">
                <a:solidFill>
                  <a:srgbClr val="073D86"/>
                </a:solidFill>
                <a:latin typeface="Candara"/>
                <a:cs typeface="Candara"/>
              </a:rPr>
              <a:t>surface. Pressure is typically measured in units of force per unit of surface area. Many</a:t>
            </a:r>
            <a:r>
              <a:rPr lang="en-CA" sz="1704">
                <a:solidFill>
                  <a:srgbClr val="000000"/>
                </a:solidFill>
                <a:latin typeface="Times New Roman"/>
              </a:rPr>
              <a:t/>
            </a:r>
            <a:br>
              <a:rPr lang="en-CA" sz="1704">
                <a:solidFill>
                  <a:srgbClr val="000000"/>
                </a:solidFill>
                <a:latin typeface="Times New Roman"/>
              </a:rPr>
            </a:br>
            <a:r>
              <a:rPr lang="en-CA" sz="1312">
                <a:solidFill>
                  <a:srgbClr val="073D86"/>
                </a:solidFill>
                <a:latin typeface="Candara"/>
                <a:cs typeface="Candara"/>
              </a:rPr>
              <a:t>techniques have been developed for the measurement of pressure and vacuum.</a:t>
            </a:r>
            <a:r>
              <a:rPr lang="en-CA" sz="1704">
                <a:solidFill>
                  <a:srgbClr val="000000"/>
                </a:solidFill>
                <a:latin typeface="Times New Roman"/>
              </a:rPr>
              <a:t/>
            </a:r>
            <a:br>
              <a:rPr lang="en-CA" sz="1704">
                <a:solidFill>
                  <a:srgbClr val="000000"/>
                </a:solidFill>
                <a:latin typeface="Times New Roman"/>
              </a:rPr>
            </a:br>
            <a:r>
              <a:rPr lang="en-CA" sz="1312">
                <a:solidFill>
                  <a:srgbClr val="073D86"/>
                </a:solidFill>
                <a:latin typeface="Candara"/>
                <a:cs typeface="Candara"/>
              </a:rPr>
              <a:t>Instruments used to measure and display pressure in an integral unit are called</a:t>
            </a:r>
            <a:r>
              <a:rPr lang="en-CA" sz="1704">
                <a:solidFill>
                  <a:srgbClr val="000000"/>
                </a:solidFill>
                <a:latin typeface="Times New Roman"/>
              </a:rPr>
              <a:t/>
            </a:r>
            <a:br>
              <a:rPr lang="en-CA" sz="1704">
                <a:solidFill>
                  <a:srgbClr val="000000"/>
                </a:solidFill>
                <a:latin typeface="Times New Roman"/>
              </a:rPr>
            </a:br>
            <a:r>
              <a:rPr lang="en-CA" sz="1312">
                <a:solidFill>
                  <a:srgbClr val="073D86"/>
                </a:solidFill>
                <a:latin typeface="Candara"/>
                <a:cs typeface="Candara"/>
              </a:rPr>
              <a:t>pressure gauges or vacuum gauges. A manometer is a good example as it uses a</a:t>
            </a:r>
          </a:p>
          <a:p>
            <a:pPr>
              <a:lnSpc>
                <a:spcPts val="1650"/>
              </a:lnSpc>
            </a:pPr>
            <a:endParaRPr lang="en-CA" sz="1704">
              <a:solidFill>
                <a:srgbClr val="000000"/>
              </a:solidFill>
            </a:endParaRPr>
          </a:p>
        </p:txBody>
      </p:sp>
      <p:sp>
        <p:nvSpPr>
          <p:cNvPr id="1048622" name="TextBox 4"/>
          <p:cNvSpPr txBox="1"/>
          <p:nvPr/>
        </p:nvSpPr>
        <p:spPr>
          <a:xfrm>
            <a:off x="812800" y="3581400"/>
            <a:ext cx="5816600" cy="444500"/>
          </a:xfrm>
          <a:prstGeom prst="rect">
            <a:avLst/>
          </a:prstGeom>
          <a:noFill/>
        </p:spPr>
        <p:txBody>
          <a:bodyPr vert="horz" wrap="none" lIns="0" tIns="0" rIns="0" bIns="0" rtlCol="0">
            <a:spAutoFit/>
          </a:bodyPr>
          <a:lstStyle/>
          <a:p>
            <a:pPr>
              <a:lnSpc>
                <a:spcPts val="1585"/>
              </a:lnSpc>
            </a:pPr>
            <a:r>
              <a:rPr lang="en-CA" sz="1313">
                <a:solidFill>
                  <a:srgbClr val="073D86"/>
                </a:solidFill>
                <a:latin typeface="Candara"/>
                <a:cs typeface="Candara"/>
              </a:rPr>
              <a:t>column of liquid to both measure and indicate pressure. Likewise the widely used</a:t>
            </a:r>
          </a:p>
          <a:p>
            <a:pPr>
              <a:lnSpc>
                <a:spcPts val="1585"/>
              </a:lnSpc>
            </a:pPr>
            <a:endParaRPr lang="en-CA" sz="1706">
              <a:solidFill>
                <a:srgbClr val="000000"/>
              </a:solidFill>
            </a:endParaRPr>
          </a:p>
        </p:txBody>
      </p:sp>
      <p:sp>
        <p:nvSpPr>
          <p:cNvPr id="1048623" name="TextBox 5"/>
          <p:cNvSpPr txBox="1"/>
          <p:nvPr/>
        </p:nvSpPr>
        <p:spPr>
          <a:xfrm>
            <a:off x="812800" y="3771900"/>
            <a:ext cx="5816600" cy="635000"/>
          </a:xfrm>
          <a:prstGeom prst="rect">
            <a:avLst/>
          </a:prstGeom>
          <a:noFill/>
        </p:spPr>
        <p:txBody>
          <a:bodyPr vert="horz" wrap="none" lIns="0" tIns="0" rIns="0" bIns="0" rtlCol="0">
            <a:spAutoFit/>
          </a:bodyPr>
          <a:lstStyle/>
          <a:p>
            <a:pPr>
              <a:lnSpc>
                <a:spcPts val="1700"/>
              </a:lnSpc>
            </a:pPr>
            <a:r>
              <a:rPr lang="en-CA" sz="1312">
                <a:solidFill>
                  <a:srgbClr val="073D86"/>
                </a:solidFill>
                <a:latin typeface="Candara"/>
                <a:cs typeface="Candara"/>
              </a:rPr>
              <a:t>Bourdon gauge is a mechanical device which both measures and indicates and is</a:t>
            </a:r>
            <a:r>
              <a:rPr lang="en-CA" sz="1704">
                <a:solidFill>
                  <a:srgbClr val="000000"/>
                </a:solidFill>
                <a:latin typeface="Times New Roman"/>
              </a:rPr>
              <a:t/>
            </a:r>
            <a:br>
              <a:rPr lang="en-CA" sz="1704">
                <a:solidFill>
                  <a:srgbClr val="000000"/>
                </a:solidFill>
                <a:latin typeface="Times New Roman"/>
              </a:rPr>
            </a:br>
            <a:r>
              <a:rPr lang="en-CA" sz="1312">
                <a:solidFill>
                  <a:srgbClr val="073D86"/>
                </a:solidFill>
                <a:latin typeface="Candara"/>
                <a:cs typeface="Candara"/>
              </a:rPr>
              <a:t>probably the best known type of gauge.</a:t>
            </a:r>
          </a:p>
          <a:p>
            <a:pPr>
              <a:lnSpc>
                <a:spcPts val="1700"/>
              </a:lnSpc>
            </a:pPr>
            <a:endParaRPr lang="en-CA" sz="1704">
              <a:solidFill>
                <a:srgbClr val="000000"/>
              </a:solidFill>
            </a:endParaRPr>
          </a:p>
        </p:txBody>
      </p:sp>
      <p:sp>
        <p:nvSpPr>
          <p:cNvPr id="1048624" name="TextBox 6"/>
          <p:cNvSpPr txBox="1"/>
          <p:nvPr/>
        </p:nvSpPr>
        <p:spPr>
          <a:xfrm>
            <a:off x="546100" y="4216400"/>
            <a:ext cx="5816600" cy="444500"/>
          </a:xfrm>
          <a:prstGeom prst="rect">
            <a:avLst/>
          </a:prstGeom>
          <a:noFill/>
        </p:spPr>
        <p:txBody>
          <a:bodyPr vert="horz" wrap="none" lIns="0" tIns="0" rIns="0" bIns="0" rtlCol="0">
            <a:spAutoFit/>
          </a:bodyPr>
          <a:lstStyle/>
          <a:p>
            <a:pPr>
              <a:lnSpc>
                <a:spcPts val="1955"/>
              </a:lnSpc>
              <a:tabLst>
                <a:tab pos="266700" algn="l"/>
              </a:tabLst>
            </a:pPr>
            <a:r>
              <a:rPr lang="en-CA" sz="1312" spc="-30">
                <a:solidFill>
                  <a:srgbClr val="30B6FC"/>
                </a:solidFill>
                <a:latin typeface="Arial Unicode MS"/>
                <a:cs typeface="Arial Unicode MS"/>
              </a:rPr>
              <a:t></a:t>
            </a:r>
            <a:r>
              <a:rPr lang="en-CA" sz="1312" spc="-10">
                <a:solidFill>
                  <a:srgbClr val="073D86"/>
                </a:solidFill>
                <a:latin typeface="Candara"/>
                <a:cs typeface="Candara"/>
              </a:rPr>
              <a:t>	A vacuum gauge is a pressure gauge used to measure pressures lower than the</a:t>
            </a:r>
          </a:p>
          <a:p>
            <a:pPr>
              <a:lnSpc>
                <a:spcPts val="1955"/>
              </a:lnSpc>
            </a:pPr>
            <a:endParaRPr lang="en-CA" sz="1704">
              <a:solidFill>
                <a:srgbClr val="000000"/>
              </a:solidFill>
            </a:endParaRPr>
          </a:p>
        </p:txBody>
      </p:sp>
      <p:sp>
        <p:nvSpPr>
          <p:cNvPr id="1048625" name="TextBox 7"/>
          <p:cNvSpPr txBox="1"/>
          <p:nvPr/>
        </p:nvSpPr>
        <p:spPr>
          <a:xfrm>
            <a:off x="812800" y="4470400"/>
            <a:ext cx="6096000" cy="444500"/>
          </a:xfrm>
          <a:prstGeom prst="rect">
            <a:avLst/>
          </a:prstGeom>
          <a:noFill/>
        </p:spPr>
        <p:txBody>
          <a:bodyPr vert="horz" wrap="none" lIns="0" tIns="0" rIns="0" bIns="0" rtlCol="0">
            <a:spAutoFit/>
          </a:bodyPr>
          <a:lstStyle/>
          <a:p>
            <a:pPr>
              <a:lnSpc>
                <a:spcPts val="1530"/>
              </a:lnSpc>
            </a:pPr>
            <a:r>
              <a:rPr lang="en-CA" sz="1312">
                <a:solidFill>
                  <a:srgbClr val="073D86"/>
                </a:solidFill>
                <a:latin typeface="Candara"/>
                <a:cs typeface="Candara"/>
              </a:rPr>
              <a:t>ambient atmospheric pressure, which is set as the zero point, in negative values (e.g.:</a:t>
            </a:r>
          </a:p>
          <a:p>
            <a:pPr>
              <a:lnSpc>
                <a:spcPts val="1530"/>
              </a:lnSpc>
            </a:pPr>
            <a:endParaRPr lang="en-CA" sz="1704">
              <a:solidFill>
                <a:srgbClr val="000000"/>
              </a:solidFill>
            </a:endParaRPr>
          </a:p>
        </p:txBody>
      </p:sp>
      <p:sp>
        <p:nvSpPr>
          <p:cNvPr id="1048626" name="TextBox 8"/>
          <p:cNvSpPr txBox="1"/>
          <p:nvPr/>
        </p:nvSpPr>
        <p:spPr>
          <a:xfrm>
            <a:off x="812800" y="4660900"/>
            <a:ext cx="6184900" cy="635000"/>
          </a:xfrm>
          <a:prstGeom prst="rect">
            <a:avLst/>
          </a:prstGeom>
          <a:noFill/>
        </p:spPr>
        <p:txBody>
          <a:bodyPr vert="horz" wrap="none" lIns="0" tIns="0" rIns="0" bIns="0" rtlCol="0">
            <a:spAutoFit/>
          </a:bodyPr>
          <a:lstStyle/>
          <a:p>
            <a:pPr>
              <a:lnSpc>
                <a:spcPts val="1600"/>
              </a:lnSpc>
            </a:pPr>
            <a:r>
              <a:rPr lang="en-CA" sz="1312" spc="-10">
                <a:solidFill>
                  <a:srgbClr val="073D86"/>
                </a:solidFill>
                <a:latin typeface="Candara"/>
                <a:cs typeface="Candara"/>
              </a:rPr>
              <a:t>-15 psi or -760 mmHg equals total vacuum). Most gauges measure pressure relative to</a:t>
            </a:r>
            <a:r>
              <a:rPr lang="en-CA" sz="1704">
                <a:solidFill>
                  <a:srgbClr val="000000"/>
                </a:solidFill>
                <a:latin typeface="Times New Roman"/>
              </a:rPr>
              <a:t/>
            </a:r>
            <a:br>
              <a:rPr lang="en-CA" sz="1704">
                <a:solidFill>
                  <a:srgbClr val="000000"/>
                </a:solidFill>
                <a:latin typeface="Times New Roman"/>
              </a:rPr>
            </a:br>
            <a:r>
              <a:rPr lang="en-CA" sz="1312" spc="-10">
                <a:solidFill>
                  <a:srgbClr val="073D86"/>
                </a:solidFill>
                <a:latin typeface="Candara"/>
                <a:cs typeface="Candara"/>
              </a:rPr>
              <a:t>atmospheric pressure as the zero point, so this form of reading is simply referred to</a:t>
            </a:r>
          </a:p>
          <a:p>
            <a:pPr>
              <a:lnSpc>
                <a:spcPts val="1600"/>
              </a:lnSpc>
            </a:pPr>
            <a:endParaRPr lang="en-CA" sz="1704">
              <a:solidFill>
                <a:srgbClr val="000000"/>
              </a:solidFill>
            </a:endParaRPr>
          </a:p>
        </p:txBody>
      </p:sp>
      <p:sp>
        <p:nvSpPr>
          <p:cNvPr id="1048627" name="TextBox 9"/>
          <p:cNvSpPr txBox="1"/>
          <p:nvPr/>
        </p:nvSpPr>
        <p:spPr>
          <a:xfrm>
            <a:off x="812800" y="5080000"/>
            <a:ext cx="5791200" cy="444500"/>
          </a:xfrm>
          <a:prstGeom prst="rect">
            <a:avLst/>
          </a:prstGeom>
          <a:noFill/>
        </p:spPr>
        <p:txBody>
          <a:bodyPr vert="horz" wrap="none" lIns="0" tIns="0" rIns="0" bIns="0" rtlCol="0">
            <a:spAutoFit/>
          </a:bodyPr>
          <a:lstStyle/>
          <a:p>
            <a:pPr>
              <a:lnSpc>
                <a:spcPts val="1600"/>
              </a:lnSpc>
            </a:pPr>
            <a:r>
              <a:rPr lang="en-CA" sz="1313" spc="-10">
                <a:solidFill>
                  <a:srgbClr val="073D86"/>
                </a:solidFill>
                <a:latin typeface="Candara"/>
                <a:cs typeface="Candara"/>
              </a:rPr>
              <a:t>as "gauge pressure". However, anything greater than total vacuum is technically a</a:t>
            </a:r>
          </a:p>
          <a:p>
            <a:pPr>
              <a:lnSpc>
                <a:spcPts val="1600"/>
              </a:lnSpc>
            </a:pPr>
            <a:endParaRPr lang="en-CA" sz="1706">
              <a:solidFill>
                <a:srgbClr val="000000"/>
              </a:solidFill>
            </a:endParaRPr>
          </a:p>
        </p:txBody>
      </p:sp>
      <p:sp>
        <p:nvSpPr>
          <p:cNvPr id="1048628" name="TextBox 10"/>
          <p:cNvSpPr txBox="1"/>
          <p:nvPr/>
        </p:nvSpPr>
        <p:spPr>
          <a:xfrm>
            <a:off x="812800" y="5270500"/>
            <a:ext cx="5702300" cy="444500"/>
          </a:xfrm>
          <a:prstGeom prst="rect">
            <a:avLst/>
          </a:prstGeom>
          <a:noFill/>
        </p:spPr>
        <p:txBody>
          <a:bodyPr vert="horz" wrap="none" lIns="0" tIns="0" rIns="0" bIns="0" rtlCol="0">
            <a:spAutoFit/>
          </a:bodyPr>
          <a:lstStyle/>
          <a:p>
            <a:pPr>
              <a:lnSpc>
                <a:spcPts val="1720"/>
              </a:lnSpc>
            </a:pPr>
            <a:r>
              <a:rPr lang="en-CA" sz="1312" spc="-10">
                <a:solidFill>
                  <a:srgbClr val="073D86"/>
                </a:solidFill>
                <a:latin typeface="Candara"/>
                <a:cs typeface="Candara"/>
              </a:rPr>
              <a:t>form of pressure. For very accurate readings, especially at very low pressures, a</a:t>
            </a:r>
          </a:p>
          <a:p>
            <a:pPr>
              <a:lnSpc>
                <a:spcPts val="1720"/>
              </a:lnSpc>
            </a:pPr>
            <a:endParaRPr lang="en-CA" sz="1704">
              <a:solidFill>
                <a:srgbClr val="000000"/>
              </a:solidFill>
            </a:endParaRPr>
          </a:p>
        </p:txBody>
      </p:sp>
      <p:sp>
        <p:nvSpPr>
          <p:cNvPr id="1048629" name="TextBox 11"/>
          <p:cNvSpPr txBox="1"/>
          <p:nvPr/>
        </p:nvSpPr>
        <p:spPr>
          <a:xfrm>
            <a:off x="812800" y="5499100"/>
            <a:ext cx="6121400" cy="635000"/>
          </a:xfrm>
          <a:prstGeom prst="rect">
            <a:avLst/>
          </a:prstGeom>
          <a:noFill/>
        </p:spPr>
        <p:txBody>
          <a:bodyPr vert="horz" wrap="none" lIns="0" tIns="0" rIns="0" bIns="0" rtlCol="0">
            <a:spAutoFit/>
          </a:bodyPr>
          <a:lstStyle/>
          <a:p>
            <a:pPr>
              <a:lnSpc>
                <a:spcPts val="1600"/>
              </a:lnSpc>
            </a:pPr>
            <a:r>
              <a:rPr lang="en-CA" sz="1312" spc="-10">
                <a:solidFill>
                  <a:srgbClr val="073D86"/>
                </a:solidFill>
                <a:latin typeface="Candara"/>
                <a:cs typeface="Candara"/>
              </a:rPr>
              <a:t>gauge that uses total vacuum as the zero point may be used, giving pressure readings</a:t>
            </a:r>
            <a:r>
              <a:rPr lang="en-CA" sz="1704">
                <a:solidFill>
                  <a:srgbClr val="000000"/>
                </a:solidFill>
                <a:latin typeface="Times New Roman"/>
              </a:rPr>
              <a:t/>
            </a:r>
            <a:br>
              <a:rPr lang="en-CA" sz="1704">
                <a:solidFill>
                  <a:srgbClr val="000000"/>
                </a:solidFill>
                <a:latin typeface="Times New Roman"/>
              </a:rPr>
            </a:br>
            <a:r>
              <a:rPr lang="en-CA" sz="1312" spc="-10">
                <a:solidFill>
                  <a:srgbClr val="073D86"/>
                </a:solidFill>
                <a:latin typeface="Candara"/>
                <a:cs typeface="Candara"/>
              </a:rPr>
              <a:t>in an absolute scale.</a:t>
            </a:r>
          </a:p>
          <a:p>
            <a:pPr>
              <a:lnSpc>
                <a:spcPts val="1600"/>
              </a:lnSpc>
            </a:pPr>
            <a:endParaRPr lang="en-CA" sz="1704">
              <a:solidFill>
                <a:srgbClr val="000000"/>
              </a:solidFill>
            </a:endParaRPr>
          </a:p>
        </p:txBody>
      </p:sp>
      <p:sp>
        <p:nvSpPr>
          <p:cNvPr id="1048630" name="TextBox 12"/>
          <p:cNvSpPr txBox="1"/>
          <p:nvPr/>
        </p:nvSpPr>
        <p:spPr>
          <a:xfrm>
            <a:off x="546100" y="5930900"/>
            <a:ext cx="5918200" cy="444500"/>
          </a:xfrm>
          <a:prstGeom prst="rect">
            <a:avLst/>
          </a:prstGeom>
          <a:noFill/>
        </p:spPr>
        <p:txBody>
          <a:bodyPr vert="horz" wrap="none" lIns="0" tIns="0" rIns="0" bIns="0" rtlCol="0">
            <a:spAutoFit/>
          </a:bodyPr>
          <a:lstStyle/>
          <a:p>
            <a:pPr>
              <a:lnSpc>
                <a:spcPts val="1955"/>
              </a:lnSpc>
              <a:tabLst>
                <a:tab pos="266700" algn="l"/>
              </a:tabLst>
            </a:pPr>
            <a:r>
              <a:rPr lang="en-CA" sz="1312" spc="-30">
                <a:solidFill>
                  <a:srgbClr val="30B6FC"/>
                </a:solidFill>
                <a:latin typeface="Arial Unicode MS"/>
                <a:cs typeface="Arial Unicode MS"/>
              </a:rPr>
              <a:t></a:t>
            </a:r>
            <a:r>
              <a:rPr lang="en-CA" sz="1312">
                <a:solidFill>
                  <a:srgbClr val="073D86"/>
                </a:solidFill>
                <a:latin typeface="Candara"/>
                <a:cs typeface="Candara"/>
              </a:rPr>
              <a:t>	Other methods of pressure measurement involve sensors which can transmit the</a:t>
            </a:r>
          </a:p>
          <a:p>
            <a:pPr>
              <a:lnSpc>
                <a:spcPts val="1955"/>
              </a:lnSpc>
            </a:pPr>
            <a:endParaRPr lang="en-CA" sz="1704">
              <a:solidFill>
                <a:srgbClr val="000000"/>
              </a:solidFill>
            </a:endParaRPr>
          </a:p>
        </p:txBody>
      </p:sp>
      <p:sp>
        <p:nvSpPr>
          <p:cNvPr id="1048631" name="TextBox 13"/>
          <p:cNvSpPr txBox="1"/>
          <p:nvPr/>
        </p:nvSpPr>
        <p:spPr>
          <a:xfrm>
            <a:off x="812800" y="6172200"/>
            <a:ext cx="4864100" cy="444500"/>
          </a:xfrm>
          <a:prstGeom prst="rect">
            <a:avLst/>
          </a:prstGeom>
          <a:noFill/>
        </p:spPr>
        <p:txBody>
          <a:bodyPr vert="horz" wrap="none" lIns="0" tIns="0" rIns="0" bIns="0" rtlCol="0">
            <a:spAutoFit/>
          </a:bodyPr>
          <a:lstStyle/>
          <a:p>
            <a:pPr>
              <a:lnSpc>
                <a:spcPts val="1530"/>
              </a:lnSpc>
            </a:pPr>
            <a:r>
              <a:rPr lang="en-CA" sz="1312">
                <a:solidFill>
                  <a:srgbClr val="073D86"/>
                </a:solidFill>
                <a:latin typeface="Candara"/>
                <a:cs typeface="Candara"/>
              </a:rPr>
              <a:t>pressure reading to a remote indicator or control system (telemetry).</a:t>
            </a:r>
          </a:p>
          <a:p>
            <a:pPr>
              <a:lnSpc>
                <a:spcPts val="1530"/>
              </a:lnSpc>
            </a:pPr>
            <a:endParaRPr lang="en-CA" sz="1704">
              <a:solidFill>
                <a:srgbClr val="000000"/>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67" name="Picture 1"/>
          <p:cNvPicPr>
            <a:picLocks/>
          </p:cNvPicPr>
          <p:nvPr/>
        </p:nvPicPr>
        <p:blipFill>
          <a:blip r:embed="rId2" cstate="print"/>
          <a:stretch>
            <a:fillRect/>
          </a:stretch>
        </p:blipFill>
        <p:spPr>
          <a:xfrm>
            <a:off x="0" y="0"/>
            <a:ext cx="9144000" cy="6845300"/>
          </a:xfrm>
          <a:prstGeom prst="rect">
            <a:avLst/>
          </a:prstGeom>
        </p:spPr>
      </p:pic>
      <p:sp>
        <p:nvSpPr>
          <p:cNvPr id="1048632" name="TextBox 2"/>
          <p:cNvSpPr txBox="1"/>
          <p:nvPr/>
        </p:nvSpPr>
        <p:spPr>
          <a:xfrm>
            <a:off x="1422400" y="609600"/>
            <a:ext cx="6731000" cy="1320800"/>
          </a:xfrm>
          <a:prstGeom prst="rect">
            <a:avLst/>
          </a:prstGeom>
          <a:noFill/>
        </p:spPr>
        <p:txBody>
          <a:bodyPr vert="horz" wrap="none" lIns="0" tIns="0" rIns="0" bIns="0" rtlCol="0">
            <a:spAutoFit/>
          </a:bodyPr>
          <a:lstStyle/>
          <a:p>
            <a:pPr>
              <a:lnSpc>
                <a:spcPts val="5060"/>
              </a:lnSpc>
            </a:pPr>
            <a:r>
              <a:rPr lang="en-CA" sz="4404">
                <a:solidFill>
                  <a:srgbClr val="FFFFFF"/>
                </a:solidFill>
                <a:latin typeface="Candara"/>
                <a:cs typeface="Candara"/>
              </a:rPr>
              <a:t>Pressure measuring device</a:t>
            </a:r>
          </a:p>
          <a:p>
            <a:pPr>
              <a:lnSpc>
                <a:spcPts val="5060"/>
              </a:lnSpc>
            </a:pPr>
            <a:endParaRPr lang="en-CA" sz="4404">
              <a:solidFill>
                <a:srgbClr val="000000"/>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68" name="Picture 1"/>
          <p:cNvPicPr>
            <a:picLocks/>
          </p:cNvPicPr>
          <p:nvPr/>
        </p:nvPicPr>
        <p:blipFill>
          <a:blip r:embed="rId2" cstate="print"/>
          <a:stretch>
            <a:fillRect/>
          </a:stretch>
        </p:blipFill>
        <p:spPr>
          <a:xfrm>
            <a:off x="0" y="0"/>
            <a:ext cx="9144000" cy="6845300"/>
          </a:xfrm>
          <a:prstGeom prst="rect">
            <a:avLst/>
          </a:prstGeom>
        </p:spPr>
      </p:pic>
      <p:sp>
        <p:nvSpPr>
          <p:cNvPr id="1048633" name="TextBox 2"/>
          <p:cNvSpPr txBox="1"/>
          <p:nvPr/>
        </p:nvSpPr>
        <p:spPr>
          <a:xfrm>
            <a:off x="3086100" y="609600"/>
            <a:ext cx="3175000" cy="1320800"/>
          </a:xfrm>
          <a:prstGeom prst="rect">
            <a:avLst/>
          </a:prstGeom>
          <a:noFill/>
        </p:spPr>
        <p:txBody>
          <a:bodyPr vert="horz" wrap="none" lIns="0" tIns="0" rIns="0" bIns="0" rtlCol="0">
            <a:spAutoFit/>
          </a:bodyPr>
          <a:lstStyle/>
          <a:p>
            <a:pPr>
              <a:lnSpc>
                <a:spcPts val="5060"/>
              </a:lnSpc>
            </a:pPr>
            <a:r>
              <a:rPr lang="en-CA" sz="4404">
                <a:solidFill>
                  <a:srgbClr val="FFFFFF"/>
                </a:solidFill>
                <a:latin typeface="Candara"/>
                <a:cs typeface="Candara"/>
              </a:rPr>
              <a:t>pressure cell</a:t>
            </a:r>
          </a:p>
          <a:p>
            <a:pPr>
              <a:lnSpc>
                <a:spcPts val="5060"/>
              </a:lnSpc>
            </a:pPr>
            <a:endParaRPr lang="en-CA" sz="4404">
              <a:solidFill>
                <a:srgbClr val="000000"/>
              </a:solidFill>
            </a:endParaRPr>
          </a:p>
        </p:txBody>
      </p:sp>
      <p:sp>
        <p:nvSpPr>
          <p:cNvPr id="1048634" name="TextBox 3"/>
          <p:cNvSpPr txBox="1"/>
          <p:nvPr/>
        </p:nvSpPr>
        <p:spPr>
          <a:xfrm>
            <a:off x="1231900" y="2705100"/>
            <a:ext cx="6273800" cy="1270000"/>
          </a:xfrm>
          <a:prstGeom prst="rect">
            <a:avLst/>
          </a:prstGeom>
          <a:noFill/>
        </p:spPr>
        <p:txBody>
          <a:bodyPr vert="horz" wrap="none" lIns="0" tIns="0" rIns="0" bIns="0" rtlCol="0">
            <a:spAutoFit/>
          </a:bodyPr>
          <a:lstStyle/>
          <a:p>
            <a:pPr>
              <a:lnSpc>
                <a:spcPts val="2650"/>
              </a:lnSpc>
            </a:pPr>
            <a:r>
              <a:rPr lang="en-CA" sz="2195">
                <a:solidFill>
                  <a:srgbClr val="073D86"/>
                </a:solidFill>
                <a:latin typeface="Candara"/>
                <a:cs typeface="Candara"/>
              </a:rPr>
              <a:t>Rheology under pressure is used to simulate process</a:t>
            </a:r>
            <a:r>
              <a:rPr lang="en-CA" sz="2195">
                <a:solidFill>
                  <a:srgbClr val="000000"/>
                </a:solidFill>
                <a:latin typeface="Times New Roman"/>
              </a:rPr>
              <a:t/>
            </a:r>
            <a:br>
              <a:rPr lang="en-CA" sz="2195">
                <a:solidFill>
                  <a:srgbClr val="000000"/>
                </a:solidFill>
                <a:latin typeface="Times New Roman"/>
              </a:rPr>
            </a:br>
            <a:r>
              <a:rPr lang="en-CA" sz="2195">
                <a:solidFill>
                  <a:srgbClr val="073D86"/>
                </a:solidFill>
                <a:latin typeface="Candara"/>
                <a:cs typeface="Candara"/>
              </a:rPr>
              <a:t>conditions, to measure above the boiling point, or to</a:t>
            </a:r>
            <a:r>
              <a:rPr lang="en-CA" sz="2195">
                <a:solidFill>
                  <a:srgbClr val="000000"/>
                </a:solidFill>
                <a:latin typeface="Times New Roman"/>
              </a:rPr>
              <a:t/>
            </a:r>
            <a:br>
              <a:rPr lang="en-CA" sz="2195">
                <a:solidFill>
                  <a:srgbClr val="000000"/>
                </a:solidFill>
                <a:latin typeface="Times New Roman"/>
              </a:rPr>
            </a:br>
            <a:r>
              <a:rPr lang="en-CA" sz="2195">
                <a:solidFill>
                  <a:srgbClr val="073D86"/>
                </a:solidFill>
                <a:latin typeface="Candara"/>
                <a:cs typeface="Candara"/>
              </a:rPr>
              <a:t>prevent sample evaporation. The pressure cell</a:t>
            </a:r>
          </a:p>
          <a:p>
            <a:pPr>
              <a:lnSpc>
                <a:spcPts val="2650"/>
              </a:lnSpc>
            </a:pPr>
            <a:endParaRPr lang="en-CA" sz="2195">
              <a:solidFill>
                <a:srgbClr val="000000"/>
              </a:solidFill>
            </a:endParaRPr>
          </a:p>
        </p:txBody>
      </p:sp>
      <p:sp>
        <p:nvSpPr>
          <p:cNvPr id="1048635" name="TextBox 4"/>
          <p:cNvSpPr txBox="1"/>
          <p:nvPr/>
        </p:nvSpPr>
        <p:spPr>
          <a:xfrm>
            <a:off x="1231900" y="3721100"/>
            <a:ext cx="6870700" cy="635000"/>
          </a:xfrm>
          <a:prstGeom prst="rect">
            <a:avLst/>
          </a:prstGeom>
          <a:noFill/>
        </p:spPr>
        <p:txBody>
          <a:bodyPr vert="horz" wrap="none" lIns="0" tIns="0" rIns="0" bIns="0" rtlCol="0">
            <a:spAutoFit/>
          </a:bodyPr>
          <a:lstStyle/>
          <a:p>
            <a:pPr>
              <a:lnSpc>
                <a:spcPts val="2530"/>
              </a:lnSpc>
            </a:pPr>
            <a:r>
              <a:rPr lang="en-CA" sz="2198">
                <a:solidFill>
                  <a:srgbClr val="073D86"/>
                </a:solidFill>
                <a:latin typeface="Candara"/>
                <a:cs typeface="Candara"/>
              </a:rPr>
              <a:t>specifications are therefore tailored to each application. In</a:t>
            </a:r>
          </a:p>
          <a:p>
            <a:pPr>
              <a:lnSpc>
                <a:spcPts val="2530"/>
              </a:lnSpc>
            </a:pPr>
            <a:endParaRPr lang="en-CA" sz="2198">
              <a:solidFill>
                <a:srgbClr val="000000"/>
              </a:solidFill>
            </a:endParaRPr>
          </a:p>
        </p:txBody>
      </p:sp>
      <p:sp>
        <p:nvSpPr>
          <p:cNvPr id="1048636" name="TextBox 5"/>
          <p:cNvSpPr txBox="1"/>
          <p:nvPr/>
        </p:nvSpPr>
        <p:spPr>
          <a:xfrm>
            <a:off x="1231900" y="4038600"/>
            <a:ext cx="6908800" cy="1587500"/>
          </a:xfrm>
          <a:prstGeom prst="rect">
            <a:avLst/>
          </a:prstGeom>
          <a:noFill/>
        </p:spPr>
        <p:txBody>
          <a:bodyPr vert="horz" wrap="none" lIns="0" tIns="0" rIns="0" bIns="0" rtlCol="0">
            <a:spAutoFit/>
          </a:bodyPr>
          <a:lstStyle/>
          <a:p>
            <a:pPr>
              <a:lnSpc>
                <a:spcPts val="2630"/>
              </a:lnSpc>
            </a:pPr>
            <a:r>
              <a:rPr lang="en-CA" sz="2195">
                <a:solidFill>
                  <a:srgbClr val="073D86"/>
                </a:solidFill>
                <a:latin typeface="Candara"/>
                <a:cs typeface="Candara"/>
              </a:rPr>
              <a:t>the petrochemical industries, high pressures of up to 1000</a:t>
            </a:r>
            <a:r>
              <a:rPr lang="en-CA" sz="2195">
                <a:solidFill>
                  <a:srgbClr val="000000"/>
                </a:solidFill>
                <a:latin typeface="Times New Roman"/>
              </a:rPr>
              <a:t/>
            </a:r>
            <a:br>
              <a:rPr lang="en-CA" sz="2195">
                <a:solidFill>
                  <a:srgbClr val="000000"/>
                </a:solidFill>
                <a:latin typeface="Times New Roman"/>
              </a:rPr>
            </a:br>
            <a:r>
              <a:rPr lang="en-CA" sz="2195">
                <a:solidFill>
                  <a:srgbClr val="073D86"/>
                </a:solidFill>
                <a:latin typeface="Candara"/>
                <a:cs typeface="Candara"/>
              </a:rPr>
              <a:t>bar and temperatures of up to 300 °C are required,</a:t>
            </a:r>
            <a:r>
              <a:rPr lang="en-CA" sz="2195">
                <a:solidFill>
                  <a:srgbClr val="000000"/>
                </a:solidFill>
                <a:latin typeface="Times New Roman"/>
              </a:rPr>
              <a:t/>
            </a:r>
            <a:br>
              <a:rPr lang="en-CA" sz="2195">
                <a:solidFill>
                  <a:srgbClr val="000000"/>
                </a:solidFill>
                <a:latin typeface="Times New Roman"/>
              </a:rPr>
            </a:br>
            <a:r>
              <a:rPr lang="en-CA" sz="2195">
                <a:solidFill>
                  <a:srgbClr val="073D86"/>
                </a:solidFill>
                <a:latin typeface="Candara"/>
                <a:cs typeface="Candara"/>
              </a:rPr>
              <a:t>whereas work with low-viscosity solvents requires a</a:t>
            </a:r>
            <a:r>
              <a:rPr lang="en-CA" sz="2195">
                <a:solidFill>
                  <a:srgbClr val="000000"/>
                </a:solidFill>
                <a:latin typeface="Times New Roman"/>
              </a:rPr>
              <a:t/>
            </a:r>
            <a:br>
              <a:rPr lang="en-CA" sz="2195">
                <a:solidFill>
                  <a:srgbClr val="000000"/>
                </a:solidFill>
                <a:latin typeface="Times New Roman"/>
              </a:rPr>
            </a:br>
            <a:r>
              <a:rPr lang="en-CA" sz="2195">
                <a:solidFill>
                  <a:srgbClr val="073D86"/>
                </a:solidFill>
                <a:latin typeface="Candara"/>
                <a:cs typeface="Candara"/>
              </a:rPr>
              <a:t>sensitive, yet fully closed system. To cover these diverse</a:t>
            </a:r>
          </a:p>
          <a:p>
            <a:pPr>
              <a:lnSpc>
                <a:spcPts val="2630"/>
              </a:lnSpc>
            </a:pPr>
            <a:endParaRPr lang="en-CA" sz="2195">
              <a:solidFill>
                <a:srgbClr val="000000"/>
              </a:solidFill>
            </a:endParaRPr>
          </a:p>
        </p:txBody>
      </p:sp>
      <p:sp>
        <p:nvSpPr>
          <p:cNvPr id="1048637" name="TextBox 6"/>
          <p:cNvSpPr txBox="1"/>
          <p:nvPr/>
        </p:nvSpPr>
        <p:spPr>
          <a:xfrm>
            <a:off x="1231900" y="5397500"/>
            <a:ext cx="6032500" cy="635000"/>
          </a:xfrm>
          <a:prstGeom prst="rect">
            <a:avLst/>
          </a:prstGeom>
          <a:noFill/>
        </p:spPr>
        <p:txBody>
          <a:bodyPr vert="horz" wrap="none" lIns="0" tIns="0" rIns="0" bIns="0" rtlCol="0">
            <a:spAutoFit/>
          </a:bodyPr>
          <a:lstStyle/>
          <a:p>
            <a:pPr>
              <a:lnSpc>
                <a:spcPts val="2530"/>
              </a:lnSpc>
            </a:pPr>
            <a:r>
              <a:rPr lang="en-CA" sz="2198">
                <a:solidFill>
                  <a:srgbClr val="073D86"/>
                </a:solidFill>
                <a:latin typeface="Candara"/>
                <a:cs typeface="Candara"/>
              </a:rPr>
              <a:t>applications, a range of different pressure cells and</a:t>
            </a:r>
          </a:p>
          <a:p>
            <a:pPr>
              <a:lnSpc>
                <a:spcPts val="2530"/>
              </a:lnSpc>
            </a:pPr>
            <a:endParaRPr lang="en-CA" sz="2198">
              <a:solidFill>
                <a:srgbClr val="000000"/>
              </a:solidFill>
            </a:endParaRPr>
          </a:p>
        </p:txBody>
      </p:sp>
      <p:sp>
        <p:nvSpPr>
          <p:cNvPr id="1048638" name="TextBox 7"/>
          <p:cNvSpPr txBox="1"/>
          <p:nvPr/>
        </p:nvSpPr>
        <p:spPr>
          <a:xfrm>
            <a:off x="1231900" y="5727700"/>
            <a:ext cx="3759200" cy="635000"/>
          </a:xfrm>
          <a:prstGeom prst="rect">
            <a:avLst/>
          </a:prstGeom>
          <a:noFill/>
        </p:spPr>
        <p:txBody>
          <a:bodyPr vert="horz" wrap="none" lIns="0" tIns="0" rIns="0" bIns="0" rtlCol="0">
            <a:spAutoFit/>
          </a:bodyPr>
          <a:lstStyle/>
          <a:p>
            <a:pPr>
              <a:lnSpc>
                <a:spcPts val="2530"/>
              </a:lnSpc>
            </a:pPr>
            <a:r>
              <a:rPr lang="en-CA" sz="2195">
                <a:solidFill>
                  <a:srgbClr val="073D86"/>
                </a:solidFill>
                <a:latin typeface="Candara"/>
                <a:cs typeface="Candara"/>
              </a:rPr>
              <a:t>measuring systems is available.</a:t>
            </a:r>
          </a:p>
          <a:p>
            <a:pPr>
              <a:lnSpc>
                <a:spcPts val="2530"/>
              </a:lnSpc>
            </a:pPr>
            <a:endParaRPr lang="en-CA" sz="2195">
              <a:solidFill>
                <a:srgbClr val="000000"/>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69" name="Picture 1"/>
          <p:cNvPicPr>
            <a:picLocks/>
          </p:cNvPicPr>
          <p:nvPr/>
        </p:nvPicPr>
        <p:blipFill>
          <a:blip r:embed="rId2" cstate="print"/>
          <a:stretch>
            <a:fillRect/>
          </a:stretch>
        </p:blipFill>
        <p:spPr>
          <a:xfrm>
            <a:off x="0" y="0"/>
            <a:ext cx="9144000" cy="684530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70" name="Picture 1"/>
          <p:cNvPicPr>
            <a:picLocks/>
          </p:cNvPicPr>
          <p:nvPr/>
        </p:nvPicPr>
        <p:blipFill>
          <a:blip r:embed="rId2" cstate="print"/>
          <a:stretch>
            <a:fillRect/>
          </a:stretch>
        </p:blipFill>
        <p:spPr>
          <a:xfrm>
            <a:off x="0" y="0"/>
            <a:ext cx="9144000" cy="6845300"/>
          </a:xfrm>
          <a:prstGeom prst="rect">
            <a:avLst/>
          </a:prstGeom>
        </p:spPr>
      </p:pic>
      <p:sp>
        <p:nvSpPr>
          <p:cNvPr id="1048639" name="TextBox 2"/>
          <p:cNvSpPr txBox="1"/>
          <p:nvPr/>
        </p:nvSpPr>
        <p:spPr>
          <a:xfrm>
            <a:off x="2336800" y="609600"/>
            <a:ext cx="4635500" cy="1320800"/>
          </a:xfrm>
          <a:prstGeom prst="rect">
            <a:avLst/>
          </a:prstGeom>
          <a:noFill/>
        </p:spPr>
        <p:txBody>
          <a:bodyPr vert="horz" wrap="none" lIns="0" tIns="0" rIns="0" bIns="0" rtlCol="0">
            <a:spAutoFit/>
          </a:bodyPr>
          <a:lstStyle/>
          <a:p>
            <a:pPr>
              <a:lnSpc>
                <a:spcPts val="5060"/>
              </a:lnSpc>
            </a:pPr>
            <a:r>
              <a:rPr lang="en-CA" sz="4404">
                <a:solidFill>
                  <a:srgbClr val="FFFFFF"/>
                </a:solidFill>
                <a:latin typeface="Candara"/>
                <a:cs typeface="Candara"/>
              </a:rPr>
              <a:t>flow measurement</a:t>
            </a:r>
          </a:p>
          <a:p>
            <a:pPr>
              <a:lnSpc>
                <a:spcPts val="5060"/>
              </a:lnSpc>
            </a:pPr>
            <a:endParaRPr lang="en-CA" sz="4404">
              <a:solidFill>
                <a:srgbClr val="000000"/>
              </a:solidFill>
            </a:endParaRPr>
          </a:p>
        </p:txBody>
      </p:sp>
      <p:sp>
        <p:nvSpPr>
          <p:cNvPr id="1048640" name="TextBox 3"/>
          <p:cNvSpPr txBox="1"/>
          <p:nvPr/>
        </p:nvSpPr>
        <p:spPr>
          <a:xfrm>
            <a:off x="1231900" y="2679700"/>
            <a:ext cx="6146800" cy="635000"/>
          </a:xfrm>
          <a:prstGeom prst="rect">
            <a:avLst/>
          </a:prstGeom>
          <a:noFill/>
        </p:spPr>
        <p:txBody>
          <a:bodyPr vert="horz" wrap="none" lIns="0" tIns="0" rIns="0" bIns="0" rtlCol="0">
            <a:spAutoFit/>
          </a:bodyPr>
          <a:lstStyle/>
          <a:p>
            <a:pPr>
              <a:lnSpc>
                <a:spcPts val="2530"/>
              </a:lnSpc>
            </a:pPr>
            <a:r>
              <a:rPr lang="en-CA" sz="2195">
                <a:solidFill>
                  <a:srgbClr val="073D86"/>
                </a:solidFill>
                <a:latin typeface="Candara"/>
                <a:cs typeface="Candara"/>
              </a:rPr>
              <a:t>Flow measurement is the quantification of bulk fluid</a:t>
            </a:r>
          </a:p>
          <a:p>
            <a:pPr>
              <a:lnSpc>
                <a:spcPts val="2530"/>
              </a:lnSpc>
            </a:pPr>
            <a:endParaRPr lang="en-CA" sz="2195">
              <a:solidFill>
                <a:srgbClr val="000000"/>
              </a:solidFill>
            </a:endParaRPr>
          </a:p>
        </p:txBody>
      </p:sp>
      <p:sp>
        <p:nvSpPr>
          <p:cNvPr id="1048641" name="TextBox 4"/>
          <p:cNvSpPr txBox="1"/>
          <p:nvPr/>
        </p:nvSpPr>
        <p:spPr>
          <a:xfrm>
            <a:off x="1231900" y="2997200"/>
            <a:ext cx="6502400" cy="1270000"/>
          </a:xfrm>
          <a:prstGeom prst="rect">
            <a:avLst/>
          </a:prstGeom>
          <a:noFill/>
        </p:spPr>
        <p:txBody>
          <a:bodyPr vert="horz" wrap="none" lIns="0" tIns="0" rIns="0" bIns="0" rtlCol="0">
            <a:spAutoFit/>
          </a:bodyPr>
          <a:lstStyle/>
          <a:p>
            <a:pPr>
              <a:lnSpc>
                <a:spcPts val="2350"/>
              </a:lnSpc>
            </a:pPr>
            <a:r>
              <a:rPr lang="en-CA" sz="2195">
                <a:solidFill>
                  <a:srgbClr val="073D86"/>
                </a:solidFill>
                <a:latin typeface="Candara"/>
                <a:cs typeface="Candara"/>
              </a:rPr>
              <a:t>movement. Flow can be measured in a variety of ways.</a:t>
            </a:r>
            <a:r>
              <a:rPr lang="en-CA" sz="2195">
                <a:solidFill>
                  <a:srgbClr val="000000"/>
                </a:solidFill>
                <a:latin typeface="Times New Roman"/>
              </a:rPr>
              <a:t/>
            </a:r>
            <a:br>
              <a:rPr lang="en-CA" sz="2195">
                <a:solidFill>
                  <a:srgbClr val="000000"/>
                </a:solidFill>
                <a:latin typeface="Times New Roman"/>
              </a:rPr>
            </a:br>
            <a:r>
              <a:rPr lang="en-CA" sz="2195">
                <a:solidFill>
                  <a:srgbClr val="073D86"/>
                </a:solidFill>
                <a:latin typeface="Candara"/>
                <a:cs typeface="Candara"/>
              </a:rPr>
              <a:t>Positive-displacement flow meters accumulate a fixed</a:t>
            </a:r>
            <a:r>
              <a:rPr lang="en-CA" sz="2195">
                <a:solidFill>
                  <a:srgbClr val="000000"/>
                </a:solidFill>
                <a:latin typeface="Times New Roman"/>
              </a:rPr>
              <a:t/>
            </a:r>
            <a:br>
              <a:rPr lang="en-CA" sz="2195">
                <a:solidFill>
                  <a:srgbClr val="000000"/>
                </a:solidFill>
                <a:latin typeface="Times New Roman"/>
              </a:rPr>
            </a:br>
            <a:r>
              <a:rPr lang="en-CA" sz="2195">
                <a:solidFill>
                  <a:srgbClr val="073D86"/>
                </a:solidFill>
                <a:latin typeface="Candara"/>
                <a:cs typeface="Candara"/>
              </a:rPr>
              <a:t>volume of fluid and then count the number of times the</a:t>
            </a:r>
          </a:p>
          <a:p>
            <a:pPr>
              <a:lnSpc>
                <a:spcPts val="2350"/>
              </a:lnSpc>
            </a:pPr>
            <a:endParaRPr lang="en-CA" sz="2195">
              <a:solidFill>
                <a:srgbClr val="000000"/>
              </a:solidFill>
            </a:endParaRPr>
          </a:p>
        </p:txBody>
      </p:sp>
      <p:sp>
        <p:nvSpPr>
          <p:cNvPr id="1048642" name="TextBox 5"/>
          <p:cNvSpPr txBox="1"/>
          <p:nvPr/>
        </p:nvSpPr>
        <p:spPr>
          <a:xfrm>
            <a:off x="1231900" y="3898900"/>
            <a:ext cx="6781800" cy="635000"/>
          </a:xfrm>
          <a:prstGeom prst="rect">
            <a:avLst/>
          </a:prstGeom>
          <a:noFill/>
        </p:spPr>
        <p:txBody>
          <a:bodyPr vert="horz" wrap="none" lIns="0" tIns="0" rIns="0" bIns="0" rtlCol="0">
            <a:spAutoFit/>
          </a:bodyPr>
          <a:lstStyle/>
          <a:p>
            <a:pPr>
              <a:lnSpc>
                <a:spcPts val="2410"/>
              </a:lnSpc>
            </a:pPr>
            <a:r>
              <a:rPr lang="en-CA" sz="2198">
                <a:solidFill>
                  <a:srgbClr val="073D86"/>
                </a:solidFill>
                <a:latin typeface="Candara"/>
                <a:cs typeface="Candara"/>
              </a:rPr>
              <a:t>volume is filled to measure flow. Other flow measurement</a:t>
            </a:r>
          </a:p>
          <a:p>
            <a:pPr>
              <a:lnSpc>
                <a:spcPts val="2410"/>
              </a:lnSpc>
            </a:pPr>
            <a:endParaRPr lang="en-CA" sz="2198">
              <a:solidFill>
                <a:srgbClr val="000000"/>
              </a:solidFill>
            </a:endParaRPr>
          </a:p>
        </p:txBody>
      </p:sp>
      <p:sp>
        <p:nvSpPr>
          <p:cNvPr id="1048643" name="TextBox 6"/>
          <p:cNvSpPr txBox="1"/>
          <p:nvPr/>
        </p:nvSpPr>
        <p:spPr>
          <a:xfrm>
            <a:off x="1231900" y="4203700"/>
            <a:ext cx="6870700" cy="1587500"/>
          </a:xfrm>
          <a:prstGeom prst="rect">
            <a:avLst/>
          </a:prstGeom>
          <a:noFill/>
        </p:spPr>
        <p:txBody>
          <a:bodyPr vert="horz" wrap="none" lIns="0" tIns="0" rIns="0" bIns="0" rtlCol="0">
            <a:spAutoFit/>
          </a:bodyPr>
          <a:lstStyle/>
          <a:p>
            <a:pPr>
              <a:lnSpc>
                <a:spcPts val="2365"/>
              </a:lnSpc>
            </a:pPr>
            <a:r>
              <a:rPr lang="en-CA" sz="2195">
                <a:solidFill>
                  <a:srgbClr val="073D86"/>
                </a:solidFill>
                <a:latin typeface="Candara"/>
                <a:cs typeface="Candara"/>
              </a:rPr>
              <a:t>methods rely on forces produced by the flowing stream as</a:t>
            </a:r>
            <a:r>
              <a:rPr lang="en-CA" sz="2195">
                <a:solidFill>
                  <a:srgbClr val="000000"/>
                </a:solidFill>
                <a:latin typeface="Times New Roman"/>
              </a:rPr>
              <a:t/>
            </a:r>
            <a:br>
              <a:rPr lang="en-CA" sz="2195">
                <a:solidFill>
                  <a:srgbClr val="000000"/>
                </a:solidFill>
                <a:latin typeface="Times New Roman"/>
              </a:rPr>
            </a:br>
            <a:r>
              <a:rPr lang="en-CA" sz="2195">
                <a:solidFill>
                  <a:srgbClr val="073D86"/>
                </a:solidFill>
                <a:latin typeface="Candara"/>
                <a:cs typeface="Candara"/>
              </a:rPr>
              <a:t>it overcomes a known constriction, to indirectly calculate</a:t>
            </a:r>
            <a:r>
              <a:rPr lang="en-CA" sz="2195">
                <a:solidFill>
                  <a:srgbClr val="000000"/>
                </a:solidFill>
                <a:latin typeface="Times New Roman"/>
              </a:rPr>
              <a:t/>
            </a:r>
            <a:br>
              <a:rPr lang="en-CA" sz="2195">
                <a:solidFill>
                  <a:srgbClr val="000000"/>
                </a:solidFill>
                <a:latin typeface="Times New Roman"/>
              </a:rPr>
            </a:br>
            <a:r>
              <a:rPr lang="en-CA" sz="2195">
                <a:solidFill>
                  <a:srgbClr val="073D86"/>
                </a:solidFill>
                <a:latin typeface="Candara"/>
                <a:cs typeface="Candara"/>
              </a:rPr>
              <a:t>flow. Flow may be measured by measuring the velocity of</a:t>
            </a:r>
            <a:r>
              <a:rPr lang="en-CA" sz="2195">
                <a:solidFill>
                  <a:srgbClr val="000000"/>
                </a:solidFill>
                <a:latin typeface="Times New Roman"/>
              </a:rPr>
              <a:t/>
            </a:r>
            <a:br>
              <a:rPr lang="en-CA" sz="2195">
                <a:solidFill>
                  <a:srgbClr val="000000"/>
                </a:solidFill>
                <a:latin typeface="Times New Roman"/>
              </a:rPr>
            </a:br>
            <a:r>
              <a:rPr lang="en-CA" sz="2195">
                <a:solidFill>
                  <a:srgbClr val="073D86"/>
                </a:solidFill>
                <a:latin typeface="Candara"/>
                <a:cs typeface="Candara"/>
              </a:rPr>
              <a:t>fluid over a known area. For very large flows, tracer</a:t>
            </a:r>
          </a:p>
          <a:p>
            <a:pPr>
              <a:lnSpc>
                <a:spcPts val="2365"/>
              </a:lnSpc>
            </a:pPr>
            <a:endParaRPr lang="en-CA" sz="2195">
              <a:solidFill>
                <a:srgbClr val="000000"/>
              </a:solidFill>
            </a:endParaRPr>
          </a:p>
        </p:txBody>
      </p:sp>
      <p:sp>
        <p:nvSpPr>
          <p:cNvPr id="1048644" name="TextBox 7"/>
          <p:cNvSpPr txBox="1"/>
          <p:nvPr/>
        </p:nvSpPr>
        <p:spPr>
          <a:xfrm>
            <a:off x="1231900" y="5410200"/>
            <a:ext cx="6464300" cy="635000"/>
          </a:xfrm>
          <a:prstGeom prst="rect">
            <a:avLst/>
          </a:prstGeom>
          <a:noFill/>
        </p:spPr>
        <p:txBody>
          <a:bodyPr vert="horz" wrap="none" lIns="0" tIns="0" rIns="0" bIns="0" rtlCol="0">
            <a:spAutoFit/>
          </a:bodyPr>
          <a:lstStyle/>
          <a:p>
            <a:pPr>
              <a:lnSpc>
                <a:spcPts val="2405"/>
              </a:lnSpc>
            </a:pPr>
            <a:r>
              <a:rPr lang="en-CA" sz="2198">
                <a:solidFill>
                  <a:srgbClr val="073D86"/>
                </a:solidFill>
                <a:latin typeface="Candara"/>
                <a:cs typeface="Candara"/>
              </a:rPr>
              <a:t>methods may be used to deduce the flow rate from the</a:t>
            </a:r>
          </a:p>
          <a:p>
            <a:pPr>
              <a:lnSpc>
                <a:spcPts val="2405"/>
              </a:lnSpc>
            </a:pPr>
            <a:endParaRPr lang="en-CA" sz="2198">
              <a:solidFill>
                <a:srgbClr val="000000"/>
              </a:solidFill>
            </a:endParaRPr>
          </a:p>
        </p:txBody>
      </p:sp>
      <p:sp>
        <p:nvSpPr>
          <p:cNvPr id="1048645" name="TextBox 8"/>
          <p:cNvSpPr txBox="1"/>
          <p:nvPr/>
        </p:nvSpPr>
        <p:spPr>
          <a:xfrm>
            <a:off x="1231900" y="5727700"/>
            <a:ext cx="5791200" cy="635000"/>
          </a:xfrm>
          <a:prstGeom prst="rect">
            <a:avLst/>
          </a:prstGeom>
          <a:noFill/>
        </p:spPr>
        <p:txBody>
          <a:bodyPr vert="horz" wrap="none" lIns="0" tIns="0" rIns="0" bIns="0" rtlCol="0">
            <a:spAutoFit/>
          </a:bodyPr>
          <a:lstStyle/>
          <a:p>
            <a:pPr>
              <a:lnSpc>
                <a:spcPts val="2275"/>
              </a:lnSpc>
            </a:pPr>
            <a:r>
              <a:rPr lang="en-CA" sz="2195">
                <a:solidFill>
                  <a:srgbClr val="073D86"/>
                </a:solidFill>
                <a:latin typeface="Candara"/>
                <a:cs typeface="Candara"/>
              </a:rPr>
              <a:t>change in concentration of a dye or radioisotope.</a:t>
            </a:r>
          </a:p>
          <a:p>
            <a:pPr>
              <a:lnSpc>
                <a:spcPts val="2275"/>
              </a:lnSpc>
            </a:pPr>
            <a:endParaRPr lang="en-CA" sz="2195">
              <a:solidFill>
                <a:srgbClr val="000000"/>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71" name="Picture 1"/>
          <p:cNvPicPr>
            <a:picLocks/>
          </p:cNvPicPr>
          <p:nvPr/>
        </p:nvPicPr>
        <p:blipFill>
          <a:blip r:embed="rId2" cstate="print"/>
          <a:stretch>
            <a:fillRect/>
          </a:stretch>
        </p:blipFill>
        <p:spPr>
          <a:xfrm>
            <a:off x="0" y="0"/>
            <a:ext cx="9144000" cy="68453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54" name="Picture 1"/>
          <p:cNvPicPr>
            <a:picLocks/>
          </p:cNvPicPr>
          <p:nvPr/>
        </p:nvPicPr>
        <p:blipFill>
          <a:blip r:embed="rId2" cstate="print"/>
          <a:stretch>
            <a:fillRect/>
          </a:stretch>
        </p:blipFill>
        <p:spPr>
          <a:xfrm>
            <a:off x="0" y="0"/>
            <a:ext cx="9144000" cy="6845300"/>
          </a:xfrm>
          <a:prstGeom prst="rect">
            <a:avLst/>
          </a:prstGeom>
        </p:spPr>
      </p:pic>
      <p:sp>
        <p:nvSpPr>
          <p:cNvPr id="1048585" name="TextBox 2"/>
          <p:cNvSpPr txBox="1"/>
          <p:nvPr/>
        </p:nvSpPr>
        <p:spPr>
          <a:xfrm>
            <a:off x="3695700" y="609600"/>
            <a:ext cx="1905000" cy="1320800"/>
          </a:xfrm>
          <a:prstGeom prst="rect">
            <a:avLst/>
          </a:prstGeom>
          <a:noFill/>
        </p:spPr>
        <p:txBody>
          <a:bodyPr vert="horz" wrap="none" lIns="0" tIns="0" rIns="0" bIns="0" rtlCol="0">
            <a:spAutoFit/>
          </a:bodyPr>
          <a:lstStyle/>
          <a:p>
            <a:pPr>
              <a:lnSpc>
                <a:spcPts val="5060"/>
              </a:lnSpc>
            </a:pPr>
            <a:r>
              <a:rPr lang="en-CA" sz="4404">
                <a:solidFill>
                  <a:srgbClr val="FFFFFF"/>
                </a:solidFill>
                <a:latin typeface="Candara"/>
                <a:cs typeface="Candara"/>
              </a:rPr>
              <a:t>TOPICS</a:t>
            </a:r>
          </a:p>
          <a:p>
            <a:pPr>
              <a:lnSpc>
                <a:spcPts val="5060"/>
              </a:lnSpc>
            </a:pPr>
            <a:endParaRPr lang="en-CA" sz="4404">
              <a:solidFill>
                <a:srgbClr val="000000"/>
              </a:solidFill>
            </a:endParaRPr>
          </a:p>
        </p:txBody>
      </p:sp>
      <p:sp>
        <p:nvSpPr>
          <p:cNvPr id="1048586" name="TextBox 1048585"/>
          <p:cNvSpPr txBox="1"/>
          <p:nvPr/>
        </p:nvSpPr>
        <p:spPr>
          <a:xfrm>
            <a:off x="570933" y="2296316"/>
            <a:ext cx="8328903" cy="3914141"/>
          </a:xfrm>
          <a:prstGeom prst="rect">
            <a:avLst/>
          </a:prstGeom>
        </p:spPr>
        <p:txBody>
          <a:bodyPr wrap="square" rtlCol="0">
            <a:spAutoFit/>
          </a:bodyPr>
          <a:lstStyle/>
          <a:p>
            <a:r>
              <a:rPr lang="en-IN" sz="3700">
                <a:solidFill>
                  <a:srgbClr val="000000"/>
                </a:solidFill>
              </a:rPr>
              <a:t> LCR METERS
 Power Measurements in 3 phase circuit by
(a) Two wattmeter method
(b) Three wattmeter method
Transducer
Measurements of Temperature</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72" name="Picture 1"/>
          <p:cNvPicPr>
            <a:picLocks/>
          </p:cNvPicPr>
          <p:nvPr/>
        </p:nvPicPr>
        <p:blipFill>
          <a:blip r:embed="rId2" cstate="print"/>
          <a:stretch>
            <a:fillRect/>
          </a:stretch>
        </p:blipFill>
        <p:spPr>
          <a:xfrm>
            <a:off x="0" y="0"/>
            <a:ext cx="9144000" cy="6845300"/>
          </a:xfrm>
          <a:prstGeom prst="rect">
            <a:avLst/>
          </a:prstGeom>
        </p:spPr>
      </p:pic>
      <p:sp>
        <p:nvSpPr>
          <p:cNvPr id="1048646" name="TextBox 2"/>
          <p:cNvSpPr txBox="1"/>
          <p:nvPr/>
        </p:nvSpPr>
        <p:spPr>
          <a:xfrm>
            <a:off x="1993900" y="609600"/>
            <a:ext cx="5295900" cy="1320800"/>
          </a:xfrm>
          <a:prstGeom prst="rect">
            <a:avLst/>
          </a:prstGeom>
          <a:noFill/>
        </p:spPr>
        <p:txBody>
          <a:bodyPr vert="horz" wrap="none" lIns="0" tIns="0" rIns="0" bIns="0" rtlCol="0">
            <a:spAutoFit/>
          </a:bodyPr>
          <a:lstStyle/>
          <a:p>
            <a:pPr>
              <a:lnSpc>
                <a:spcPts val="5060"/>
              </a:lnSpc>
            </a:pPr>
            <a:r>
              <a:rPr lang="en-CA" sz="4404">
                <a:solidFill>
                  <a:srgbClr val="FFFFFF"/>
                </a:solidFill>
                <a:latin typeface="Candara"/>
                <a:cs typeface="Candara"/>
              </a:rPr>
              <a:t>Ultrasonic flow meter</a:t>
            </a:r>
          </a:p>
          <a:p>
            <a:pPr>
              <a:lnSpc>
                <a:spcPts val="5060"/>
              </a:lnSpc>
            </a:pPr>
            <a:endParaRPr lang="en-CA" sz="4404">
              <a:solidFill>
                <a:srgbClr val="000000"/>
              </a:solidFill>
            </a:endParaRPr>
          </a:p>
        </p:txBody>
      </p:sp>
      <p:sp>
        <p:nvSpPr>
          <p:cNvPr id="1048647" name="TextBox 3"/>
          <p:cNvSpPr txBox="1"/>
          <p:nvPr/>
        </p:nvSpPr>
        <p:spPr>
          <a:xfrm>
            <a:off x="1231900" y="2654300"/>
            <a:ext cx="1028700" cy="635000"/>
          </a:xfrm>
          <a:prstGeom prst="rect">
            <a:avLst/>
          </a:prstGeom>
          <a:noFill/>
        </p:spPr>
        <p:txBody>
          <a:bodyPr vert="horz" wrap="none" lIns="0" tIns="0" rIns="0" bIns="0" rtlCol="0">
            <a:spAutoFit/>
          </a:bodyPr>
          <a:lstStyle/>
          <a:p>
            <a:pPr>
              <a:lnSpc>
                <a:spcPts val="2530"/>
              </a:lnSpc>
            </a:pPr>
            <a:r>
              <a:rPr lang="en-CA" sz="2195">
                <a:solidFill>
                  <a:srgbClr val="073D86"/>
                </a:solidFill>
                <a:latin typeface="Candara"/>
                <a:cs typeface="Candara"/>
              </a:rPr>
              <a:t>Principle</a:t>
            </a:r>
          </a:p>
          <a:p>
            <a:pPr>
              <a:lnSpc>
                <a:spcPts val="2530"/>
              </a:lnSpc>
            </a:pPr>
            <a:endParaRPr lang="en-CA" sz="2195">
              <a:solidFill>
                <a:srgbClr val="000000"/>
              </a:solidFill>
            </a:endParaRPr>
          </a:p>
        </p:txBody>
      </p:sp>
      <p:sp>
        <p:nvSpPr>
          <p:cNvPr id="1048648" name="TextBox 4"/>
          <p:cNvSpPr txBox="1"/>
          <p:nvPr/>
        </p:nvSpPr>
        <p:spPr>
          <a:xfrm>
            <a:off x="952500" y="2984500"/>
            <a:ext cx="6769100" cy="635000"/>
          </a:xfrm>
          <a:prstGeom prst="rect">
            <a:avLst/>
          </a:prstGeom>
          <a:noFill/>
        </p:spPr>
        <p:txBody>
          <a:bodyPr vert="horz" wrap="none" lIns="0" tIns="0" rIns="0" bIns="0" rtlCol="0">
            <a:spAutoFit/>
          </a:bodyPr>
          <a:lstStyle/>
          <a:p>
            <a:pPr>
              <a:lnSpc>
                <a:spcPts val="2530"/>
              </a:lnSpc>
            </a:pPr>
            <a:r>
              <a:rPr lang="en-CA" sz="2195">
                <a:solidFill>
                  <a:srgbClr val="30B6FC"/>
                </a:solidFill>
                <a:latin typeface="Arial Unicode MS"/>
                <a:cs typeface="Arial Unicode MS"/>
              </a:rPr>
              <a:t></a:t>
            </a:r>
            <a:r>
              <a:rPr lang="en-CA" sz="2195">
                <a:solidFill>
                  <a:srgbClr val="073D86"/>
                </a:solidFill>
                <a:latin typeface="Candara"/>
                <a:cs typeface="Candara"/>
              </a:rPr>
              <a:t> Density is measured according to absorption method. A</a:t>
            </a:r>
          </a:p>
          <a:p>
            <a:pPr>
              <a:lnSpc>
                <a:spcPts val="2530"/>
              </a:lnSpc>
            </a:pPr>
            <a:endParaRPr lang="en-CA" sz="2195">
              <a:solidFill>
                <a:srgbClr val="000000"/>
              </a:solidFill>
            </a:endParaRPr>
          </a:p>
        </p:txBody>
      </p:sp>
      <p:sp>
        <p:nvSpPr>
          <p:cNvPr id="1048649" name="TextBox 5"/>
          <p:cNvSpPr txBox="1"/>
          <p:nvPr/>
        </p:nvSpPr>
        <p:spPr>
          <a:xfrm>
            <a:off x="1231900" y="3302000"/>
            <a:ext cx="7099300" cy="952500"/>
          </a:xfrm>
          <a:prstGeom prst="rect">
            <a:avLst/>
          </a:prstGeom>
          <a:noFill/>
        </p:spPr>
        <p:txBody>
          <a:bodyPr vert="horz" wrap="none" lIns="0" tIns="0" rIns="0" bIns="0" rtlCol="0">
            <a:spAutoFit/>
          </a:bodyPr>
          <a:lstStyle/>
          <a:p>
            <a:pPr>
              <a:lnSpc>
                <a:spcPts val="2100"/>
              </a:lnSpc>
            </a:pPr>
            <a:r>
              <a:rPr lang="en-CA" sz="2195">
                <a:solidFill>
                  <a:srgbClr val="073D86"/>
                </a:solidFill>
                <a:latin typeface="Candara"/>
                <a:cs typeface="Candara"/>
              </a:rPr>
              <a:t>radioactive source (Cs-137) contained in a lead-shield, steel-</a:t>
            </a:r>
            <a:r>
              <a:rPr lang="en-CA" sz="2195">
                <a:solidFill>
                  <a:srgbClr val="000000"/>
                </a:solidFill>
                <a:latin typeface="Times New Roman"/>
              </a:rPr>
              <a:t/>
            </a:r>
            <a:br>
              <a:rPr lang="en-CA" sz="2195">
                <a:solidFill>
                  <a:srgbClr val="000000"/>
                </a:solidFill>
                <a:latin typeface="Times New Roman"/>
              </a:rPr>
            </a:br>
            <a:r>
              <a:rPr lang="en-CA" sz="2195">
                <a:solidFill>
                  <a:srgbClr val="073D86"/>
                </a:solidFill>
                <a:latin typeface="Candara"/>
                <a:cs typeface="Candara"/>
              </a:rPr>
              <a:t>enclosed housing is mounted on one side of pipe with a</a:t>
            </a:r>
          </a:p>
          <a:p>
            <a:pPr>
              <a:lnSpc>
                <a:spcPts val="2100"/>
              </a:lnSpc>
            </a:pPr>
            <a:endParaRPr lang="en-CA" sz="2195">
              <a:solidFill>
                <a:srgbClr val="000000"/>
              </a:solidFill>
            </a:endParaRPr>
          </a:p>
        </p:txBody>
      </p:sp>
      <p:sp>
        <p:nvSpPr>
          <p:cNvPr id="1048650" name="TextBox 6"/>
          <p:cNvSpPr txBox="1"/>
          <p:nvPr/>
        </p:nvSpPr>
        <p:spPr>
          <a:xfrm>
            <a:off x="1231900" y="3848100"/>
            <a:ext cx="6819900" cy="635000"/>
          </a:xfrm>
          <a:prstGeom prst="rect">
            <a:avLst/>
          </a:prstGeom>
          <a:noFill/>
        </p:spPr>
        <p:txBody>
          <a:bodyPr vert="horz" wrap="none" lIns="0" tIns="0" rIns="0" bIns="0" rtlCol="0">
            <a:spAutoFit/>
          </a:bodyPr>
          <a:lstStyle/>
          <a:p>
            <a:pPr>
              <a:lnSpc>
                <a:spcPts val="2015"/>
              </a:lnSpc>
            </a:pPr>
            <a:r>
              <a:rPr lang="en-CA" sz="2198">
                <a:solidFill>
                  <a:srgbClr val="073D86"/>
                </a:solidFill>
                <a:latin typeface="Candara"/>
                <a:cs typeface="Candara"/>
              </a:rPr>
              <a:t>scintillation detector on the opposite side. Gamma energy</a:t>
            </a:r>
          </a:p>
          <a:p>
            <a:pPr>
              <a:lnSpc>
                <a:spcPts val="2015"/>
              </a:lnSpc>
            </a:pPr>
            <a:endParaRPr lang="en-CA" sz="2198">
              <a:solidFill>
                <a:srgbClr val="000000"/>
              </a:solidFill>
            </a:endParaRPr>
          </a:p>
        </p:txBody>
      </p:sp>
      <p:sp>
        <p:nvSpPr>
          <p:cNvPr id="1048651" name="TextBox 7"/>
          <p:cNvSpPr txBox="1"/>
          <p:nvPr/>
        </p:nvSpPr>
        <p:spPr>
          <a:xfrm>
            <a:off x="1231900" y="4102100"/>
            <a:ext cx="6731000" cy="1905000"/>
          </a:xfrm>
          <a:prstGeom prst="rect">
            <a:avLst/>
          </a:prstGeom>
          <a:noFill/>
        </p:spPr>
        <p:txBody>
          <a:bodyPr vert="horz" wrap="none" lIns="0" tIns="0" rIns="0" bIns="0" rtlCol="0">
            <a:spAutoFit/>
          </a:bodyPr>
          <a:lstStyle/>
          <a:p>
            <a:pPr>
              <a:lnSpc>
                <a:spcPts val="2100"/>
              </a:lnSpc>
            </a:pPr>
            <a:r>
              <a:rPr lang="en-CA" sz="2195">
                <a:solidFill>
                  <a:srgbClr val="073D86"/>
                </a:solidFill>
                <a:latin typeface="Candara"/>
                <a:cs typeface="Candara"/>
              </a:rPr>
              <a:t>emitted from the source passes through the pipe and the</a:t>
            </a:r>
            <a:r>
              <a:rPr lang="en-CA" sz="2195">
                <a:solidFill>
                  <a:srgbClr val="000000"/>
                </a:solidFill>
                <a:latin typeface="Times New Roman"/>
              </a:rPr>
              <a:t/>
            </a:r>
            <a:br>
              <a:rPr lang="en-CA" sz="2195">
                <a:solidFill>
                  <a:srgbClr val="000000"/>
                </a:solidFill>
                <a:latin typeface="Times New Roman"/>
              </a:rPr>
            </a:br>
            <a:r>
              <a:rPr lang="en-CA" sz="2195">
                <a:solidFill>
                  <a:srgbClr val="073D86"/>
                </a:solidFill>
                <a:latin typeface="Candara"/>
                <a:cs typeface="Candara"/>
              </a:rPr>
              <a:t>process material. The amount of energy reaching the</a:t>
            </a:r>
            <a:r>
              <a:rPr lang="en-CA" sz="2195">
                <a:solidFill>
                  <a:srgbClr val="000000"/>
                </a:solidFill>
                <a:latin typeface="Times New Roman"/>
              </a:rPr>
              <a:t/>
            </a:r>
            <a:br>
              <a:rPr lang="en-CA" sz="2195">
                <a:solidFill>
                  <a:srgbClr val="000000"/>
                </a:solidFill>
                <a:latin typeface="Times New Roman"/>
              </a:rPr>
            </a:br>
            <a:r>
              <a:rPr lang="en-CA" sz="2195">
                <a:solidFill>
                  <a:srgbClr val="073D86"/>
                </a:solidFill>
                <a:latin typeface="Candara"/>
                <a:cs typeface="Candara"/>
              </a:rPr>
              <a:t>detector changes with the density change of the material</a:t>
            </a:r>
            <a:r>
              <a:rPr lang="en-CA" sz="2195">
                <a:solidFill>
                  <a:srgbClr val="000000"/>
                </a:solidFill>
                <a:latin typeface="Times New Roman"/>
              </a:rPr>
              <a:t/>
            </a:r>
            <a:br>
              <a:rPr lang="en-CA" sz="2195">
                <a:solidFill>
                  <a:srgbClr val="000000"/>
                </a:solidFill>
                <a:latin typeface="Times New Roman"/>
              </a:rPr>
            </a:br>
            <a:r>
              <a:rPr lang="en-CA" sz="2195">
                <a:solidFill>
                  <a:srgbClr val="073D86"/>
                </a:solidFill>
                <a:latin typeface="Candara"/>
                <a:cs typeface="Candara"/>
              </a:rPr>
              <a:t>being measured. Density is determined based on energy</a:t>
            </a:r>
            <a:r>
              <a:rPr lang="en-CA" sz="2195">
                <a:solidFill>
                  <a:srgbClr val="000000"/>
                </a:solidFill>
                <a:latin typeface="Times New Roman"/>
              </a:rPr>
              <a:t/>
            </a:r>
            <a:br>
              <a:rPr lang="en-CA" sz="2195">
                <a:solidFill>
                  <a:srgbClr val="000000"/>
                </a:solidFill>
                <a:latin typeface="Times New Roman"/>
              </a:rPr>
            </a:br>
            <a:r>
              <a:rPr lang="en-CA" sz="2195">
                <a:solidFill>
                  <a:srgbClr val="073D86"/>
                </a:solidFill>
                <a:latin typeface="Candara"/>
                <a:cs typeface="Candara"/>
              </a:rPr>
              <a:t>attenuation and fluid concentration or solid content is</a:t>
            </a:r>
          </a:p>
          <a:p>
            <a:pPr>
              <a:lnSpc>
                <a:spcPts val="2100"/>
              </a:lnSpc>
            </a:pPr>
            <a:endParaRPr lang="en-CA" sz="2195">
              <a:solidFill>
                <a:srgbClr val="000000"/>
              </a:solidFill>
            </a:endParaRPr>
          </a:p>
        </p:txBody>
      </p:sp>
      <p:sp>
        <p:nvSpPr>
          <p:cNvPr id="1048652" name="TextBox 8"/>
          <p:cNvSpPr txBox="1"/>
          <p:nvPr/>
        </p:nvSpPr>
        <p:spPr>
          <a:xfrm>
            <a:off x="1231900" y="5448300"/>
            <a:ext cx="2540000" cy="635000"/>
          </a:xfrm>
          <a:prstGeom prst="rect">
            <a:avLst/>
          </a:prstGeom>
          <a:noFill/>
        </p:spPr>
        <p:txBody>
          <a:bodyPr vert="horz" wrap="none" lIns="0" tIns="0" rIns="0" bIns="0" rtlCol="0">
            <a:spAutoFit/>
          </a:bodyPr>
          <a:lstStyle/>
          <a:p>
            <a:pPr>
              <a:lnSpc>
                <a:spcPts val="2100"/>
              </a:lnSpc>
            </a:pPr>
            <a:r>
              <a:rPr lang="en-CA" sz="2198">
                <a:solidFill>
                  <a:srgbClr val="073D86"/>
                </a:solidFill>
                <a:latin typeface="Candara"/>
                <a:cs typeface="Candara"/>
              </a:rPr>
              <a:t>calculated via density</a:t>
            </a:r>
          </a:p>
          <a:p>
            <a:pPr>
              <a:lnSpc>
                <a:spcPts val="2100"/>
              </a:lnSpc>
            </a:pPr>
            <a:endParaRPr lang="en-CA" sz="2198">
              <a:solidFill>
                <a:srgbClr val="000000"/>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73" name="Picture 1"/>
          <p:cNvPicPr>
            <a:picLocks/>
          </p:cNvPicPr>
          <p:nvPr/>
        </p:nvPicPr>
        <p:blipFill>
          <a:blip r:embed="rId2" cstate="print"/>
          <a:stretch>
            <a:fillRect/>
          </a:stretch>
        </p:blipFill>
        <p:spPr>
          <a:xfrm>
            <a:off x="0" y="0"/>
            <a:ext cx="9144000" cy="6845300"/>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74" name="Picture 1"/>
          <p:cNvPicPr>
            <a:picLocks/>
          </p:cNvPicPr>
          <p:nvPr/>
        </p:nvPicPr>
        <p:blipFill>
          <a:blip r:embed="rId2" cstate="print"/>
          <a:stretch>
            <a:fillRect/>
          </a:stretch>
        </p:blipFill>
        <p:spPr>
          <a:xfrm>
            <a:off x="0" y="0"/>
            <a:ext cx="9144000" cy="6845300"/>
          </a:xfrm>
          <a:prstGeom prst="rect">
            <a:avLst/>
          </a:prstGeom>
        </p:spPr>
      </p:pic>
      <p:sp>
        <p:nvSpPr>
          <p:cNvPr id="1048653" name="TextBox 2"/>
          <p:cNvSpPr txBox="1"/>
          <p:nvPr/>
        </p:nvSpPr>
        <p:spPr>
          <a:xfrm>
            <a:off x="1041400" y="609600"/>
            <a:ext cx="7239000" cy="1320800"/>
          </a:xfrm>
          <a:prstGeom prst="rect">
            <a:avLst/>
          </a:prstGeom>
          <a:noFill/>
        </p:spPr>
        <p:txBody>
          <a:bodyPr vert="horz" wrap="none" lIns="0" tIns="0" rIns="0" bIns="0" rtlCol="0">
            <a:spAutoFit/>
          </a:bodyPr>
          <a:lstStyle/>
          <a:p>
            <a:pPr>
              <a:lnSpc>
                <a:spcPts val="5060"/>
              </a:lnSpc>
            </a:pPr>
            <a:r>
              <a:rPr lang="en-CA" sz="4404">
                <a:solidFill>
                  <a:srgbClr val="FFFFFF"/>
                </a:solidFill>
                <a:latin typeface="Candara"/>
                <a:cs typeface="Candara"/>
              </a:rPr>
              <a:t>Measurement of temperature</a:t>
            </a:r>
          </a:p>
          <a:p>
            <a:pPr>
              <a:lnSpc>
                <a:spcPts val="5060"/>
              </a:lnSpc>
            </a:pPr>
            <a:endParaRPr lang="en-CA" sz="4404">
              <a:solidFill>
                <a:srgbClr val="000000"/>
              </a:solidFill>
            </a:endParaRPr>
          </a:p>
        </p:txBody>
      </p:sp>
      <p:sp>
        <p:nvSpPr>
          <p:cNvPr id="1048654" name="TextBox 3"/>
          <p:cNvSpPr txBox="1"/>
          <p:nvPr/>
        </p:nvSpPr>
        <p:spPr>
          <a:xfrm>
            <a:off x="1231900" y="2705100"/>
            <a:ext cx="4394200" cy="711200"/>
          </a:xfrm>
          <a:prstGeom prst="rect">
            <a:avLst/>
          </a:prstGeom>
          <a:noFill/>
        </p:spPr>
        <p:txBody>
          <a:bodyPr vert="horz" wrap="none" lIns="0" tIns="0" rIns="0" bIns="0" rtlCol="0">
            <a:spAutoFit/>
          </a:bodyPr>
          <a:lstStyle/>
          <a:p>
            <a:pPr>
              <a:lnSpc>
                <a:spcPts val="2760"/>
              </a:lnSpc>
            </a:pPr>
            <a:r>
              <a:rPr lang="en-CA" sz="2400">
                <a:solidFill>
                  <a:srgbClr val="073D86"/>
                </a:solidFill>
                <a:latin typeface="Candara"/>
                <a:cs typeface="Candara"/>
              </a:rPr>
              <a:t>Temperature measurement, also</a:t>
            </a:r>
          </a:p>
          <a:p>
            <a:pPr>
              <a:lnSpc>
                <a:spcPts val="2760"/>
              </a:lnSpc>
            </a:pPr>
            <a:endParaRPr lang="en-CA" sz="2400">
              <a:solidFill>
                <a:srgbClr val="000000"/>
              </a:solidFill>
            </a:endParaRPr>
          </a:p>
        </p:txBody>
      </p:sp>
      <p:sp>
        <p:nvSpPr>
          <p:cNvPr id="1048655" name="TextBox 4"/>
          <p:cNvSpPr txBox="1"/>
          <p:nvPr/>
        </p:nvSpPr>
        <p:spPr>
          <a:xfrm>
            <a:off x="1231900" y="3060700"/>
            <a:ext cx="4724400" cy="1066800"/>
          </a:xfrm>
          <a:prstGeom prst="rect">
            <a:avLst/>
          </a:prstGeom>
          <a:noFill/>
        </p:spPr>
        <p:txBody>
          <a:bodyPr vert="horz" wrap="none" lIns="0" tIns="0" rIns="0" bIns="0" rtlCol="0">
            <a:spAutoFit/>
          </a:bodyPr>
          <a:lstStyle/>
          <a:p>
            <a:pPr>
              <a:lnSpc>
                <a:spcPts val="2900"/>
              </a:lnSpc>
            </a:pPr>
            <a:r>
              <a:rPr lang="en-CA" sz="2400">
                <a:solidFill>
                  <a:srgbClr val="073D86"/>
                </a:solidFill>
                <a:latin typeface="Candara"/>
                <a:cs typeface="Candara"/>
              </a:rPr>
              <a:t>known as thermometry, describes</a:t>
            </a:r>
            <a:r>
              <a:rPr lang="en-CA" sz="2400">
                <a:solidFill>
                  <a:srgbClr val="000000"/>
                </a:solidFill>
                <a:latin typeface="Times New Roman"/>
              </a:rPr>
              <a:t/>
            </a:r>
            <a:br>
              <a:rPr lang="en-CA" sz="2400">
                <a:solidFill>
                  <a:srgbClr val="000000"/>
                </a:solidFill>
                <a:latin typeface="Times New Roman"/>
              </a:rPr>
            </a:br>
            <a:r>
              <a:rPr lang="en-CA" sz="2400">
                <a:solidFill>
                  <a:srgbClr val="073D86"/>
                </a:solidFill>
                <a:latin typeface="Candara"/>
                <a:cs typeface="Candara"/>
              </a:rPr>
              <a:t>the process of measuring a current</a:t>
            </a:r>
          </a:p>
          <a:p>
            <a:pPr>
              <a:lnSpc>
                <a:spcPts val="2900"/>
              </a:lnSpc>
            </a:pPr>
            <a:endParaRPr lang="en-CA" sz="2400">
              <a:solidFill>
                <a:srgbClr val="000000"/>
              </a:solidFill>
            </a:endParaRPr>
          </a:p>
        </p:txBody>
      </p:sp>
      <p:sp>
        <p:nvSpPr>
          <p:cNvPr id="1048656" name="TextBox 5"/>
          <p:cNvSpPr txBox="1"/>
          <p:nvPr/>
        </p:nvSpPr>
        <p:spPr>
          <a:xfrm>
            <a:off x="1231900" y="3810000"/>
            <a:ext cx="4749800" cy="711200"/>
          </a:xfrm>
          <a:prstGeom prst="rect">
            <a:avLst/>
          </a:prstGeom>
          <a:noFill/>
        </p:spPr>
        <p:txBody>
          <a:bodyPr vert="horz" wrap="none" lIns="0" tIns="0" rIns="0" bIns="0" rtlCol="0">
            <a:spAutoFit/>
          </a:bodyPr>
          <a:lstStyle/>
          <a:p>
            <a:pPr>
              <a:lnSpc>
                <a:spcPts val="2760"/>
              </a:lnSpc>
            </a:pPr>
            <a:r>
              <a:rPr lang="en-CA" sz="2402">
                <a:solidFill>
                  <a:srgbClr val="073D86"/>
                </a:solidFill>
                <a:latin typeface="Candara"/>
                <a:cs typeface="Candara"/>
              </a:rPr>
              <a:t>local temperature for immediate or</a:t>
            </a:r>
          </a:p>
          <a:p>
            <a:pPr>
              <a:lnSpc>
                <a:spcPts val="2760"/>
              </a:lnSpc>
            </a:pPr>
            <a:endParaRPr lang="en-CA" sz="2402">
              <a:solidFill>
                <a:srgbClr val="000000"/>
              </a:solidFill>
            </a:endParaRPr>
          </a:p>
        </p:txBody>
      </p:sp>
      <p:sp>
        <p:nvSpPr>
          <p:cNvPr id="1048657" name="TextBox 6"/>
          <p:cNvSpPr txBox="1"/>
          <p:nvPr/>
        </p:nvSpPr>
        <p:spPr>
          <a:xfrm>
            <a:off x="1231900" y="4165600"/>
            <a:ext cx="4927600" cy="1066800"/>
          </a:xfrm>
          <a:prstGeom prst="rect">
            <a:avLst/>
          </a:prstGeom>
          <a:noFill/>
        </p:spPr>
        <p:txBody>
          <a:bodyPr vert="horz" wrap="none" lIns="0" tIns="0" rIns="0" bIns="0" rtlCol="0">
            <a:spAutoFit/>
          </a:bodyPr>
          <a:lstStyle/>
          <a:p>
            <a:pPr>
              <a:lnSpc>
                <a:spcPts val="2900"/>
              </a:lnSpc>
            </a:pPr>
            <a:r>
              <a:rPr lang="en-CA" sz="2400">
                <a:solidFill>
                  <a:srgbClr val="073D86"/>
                </a:solidFill>
                <a:latin typeface="Candara"/>
                <a:cs typeface="Candara"/>
              </a:rPr>
              <a:t>later evaluation. Datasets consisting</a:t>
            </a:r>
            <a:r>
              <a:rPr lang="en-CA" sz="2400">
                <a:solidFill>
                  <a:srgbClr val="000000"/>
                </a:solidFill>
                <a:latin typeface="Times New Roman"/>
              </a:rPr>
              <a:t/>
            </a:r>
            <a:br>
              <a:rPr lang="en-CA" sz="2400">
                <a:solidFill>
                  <a:srgbClr val="000000"/>
                </a:solidFill>
                <a:latin typeface="Times New Roman"/>
              </a:rPr>
            </a:br>
            <a:r>
              <a:rPr lang="en-CA" sz="2400">
                <a:solidFill>
                  <a:srgbClr val="073D86"/>
                </a:solidFill>
                <a:latin typeface="Candara"/>
                <a:cs typeface="Candara"/>
              </a:rPr>
              <a:t>of repeated standardized</a:t>
            </a:r>
          </a:p>
          <a:p>
            <a:pPr>
              <a:lnSpc>
                <a:spcPts val="2900"/>
              </a:lnSpc>
            </a:pPr>
            <a:endParaRPr lang="en-CA" sz="2400">
              <a:solidFill>
                <a:srgbClr val="000000"/>
              </a:solidFill>
            </a:endParaRPr>
          </a:p>
        </p:txBody>
      </p:sp>
      <p:sp>
        <p:nvSpPr>
          <p:cNvPr id="1048658" name="TextBox 7"/>
          <p:cNvSpPr txBox="1"/>
          <p:nvPr/>
        </p:nvSpPr>
        <p:spPr>
          <a:xfrm>
            <a:off x="1231900" y="4902200"/>
            <a:ext cx="5118100" cy="711200"/>
          </a:xfrm>
          <a:prstGeom prst="rect">
            <a:avLst/>
          </a:prstGeom>
          <a:noFill/>
        </p:spPr>
        <p:txBody>
          <a:bodyPr vert="horz" wrap="none" lIns="0" tIns="0" rIns="0" bIns="0" rtlCol="0">
            <a:spAutoFit/>
          </a:bodyPr>
          <a:lstStyle/>
          <a:p>
            <a:pPr>
              <a:lnSpc>
                <a:spcPts val="2760"/>
              </a:lnSpc>
            </a:pPr>
            <a:r>
              <a:rPr lang="en-CA" sz="2400">
                <a:solidFill>
                  <a:srgbClr val="073D86"/>
                </a:solidFill>
                <a:latin typeface="Candara"/>
                <a:cs typeface="Candara"/>
              </a:rPr>
              <a:t>measurements can be used to assess</a:t>
            </a:r>
          </a:p>
          <a:p>
            <a:pPr>
              <a:lnSpc>
                <a:spcPts val="2760"/>
              </a:lnSpc>
            </a:pPr>
            <a:endParaRPr lang="en-CA" sz="2400">
              <a:solidFill>
                <a:srgbClr val="000000"/>
              </a:solidFill>
            </a:endParaRPr>
          </a:p>
        </p:txBody>
      </p:sp>
      <p:sp>
        <p:nvSpPr>
          <p:cNvPr id="1048659" name="TextBox 8"/>
          <p:cNvSpPr txBox="1"/>
          <p:nvPr/>
        </p:nvSpPr>
        <p:spPr>
          <a:xfrm>
            <a:off x="1231900" y="5270500"/>
            <a:ext cx="2603500" cy="711200"/>
          </a:xfrm>
          <a:prstGeom prst="rect">
            <a:avLst/>
          </a:prstGeom>
          <a:noFill/>
        </p:spPr>
        <p:txBody>
          <a:bodyPr vert="horz" wrap="none" lIns="0" tIns="0" rIns="0" bIns="0" rtlCol="0">
            <a:spAutoFit/>
          </a:bodyPr>
          <a:lstStyle/>
          <a:p>
            <a:pPr>
              <a:lnSpc>
                <a:spcPts val="2760"/>
              </a:lnSpc>
            </a:pPr>
            <a:r>
              <a:rPr lang="en-CA" sz="2402">
                <a:solidFill>
                  <a:srgbClr val="073D86"/>
                </a:solidFill>
                <a:latin typeface="Candara"/>
                <a:cs typeface="Candara"/>
              </a:rPr>
              <a:t>temperature trends</a:t>
            </a:r>
          </a:p>
          <a:p>
            <a:pPr>
              <a:lnSpc>
                <a:spcPts val="2760"/>
              </a:lnSpc>
            </a:pPr>
            <a:endParaRPr lang="en-CA" sz="2402">
              <a:solidFill>
                <a:srgbClr val="000000"/>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75" name="Picture 1"/>
          <p:cNvPicPr>
            <a:picLocks/>
          </p:cNvPicPr>
          <p:nvPr/>
        </p:nvPicPr>
        <p:blipFill>
          <a:blip r:embed="rId2" cstate="print"/>
          <a:stretch>
            <a:fillRect/>
          </a:stretch>
        </p:blipFill>
        <p:spPr>
          <a:xfrm>
            <a:off x="0" y="0"/>
            <a:ext cx="9144000" cy="6845300"/>
          </a:xfrm>
          <a:prstGeom prst="rect">
            <a:avLst/>
          </a:prstGeom>
        </p:spPr>
      </p:pic>
      <p:sp>
        <p:nvSpPr>
          <p:cNvPr id="1048660" name="TextBox 2"/>
          <p:cNvSpPr txBox="1"/>
          <p:nvPr/>
        </p:nvSpPr>
        <p:spPr>
          <a:xfrm>
            <a:off x="2844800" y="609600"/>
            <a:ext cx="3594100" cy="1320800"/>
          </a:xfrm>
          <a:prstGeom prst="rect">
            <a:avLst/>
          </a:prstGeom>
          <a:noFill/>
        </p:spPr>
        <p:txBody>
          <a:bodyPr vert="horz" wrap="none" lIns="0" tIns="0" rIns="0" bIns="0" rtlCol="0">
            <a:spAutoFit/>
          </a:bodyPr>
          <a:lstStyle/>
          <a:p>
            <a:pPr>
              <a:lnSpc>
                <a:spcPts val="5060"/>
              </a:lnSpc>
            </a:pPr>
            <a:r>
              <a:rPr lang="en-CA" sz="4404">
                <a:solidFill>
                  <a:srgbClr val="FFFFFF"/>
                </a:solidFill>
                <a:latin typeface="Candara"/>
                <a:cs typeface="Candara"/>
              </a:rPr>
              <a:t>Thermocouple</a:t>
            </a:r>
          </a:p>
          <a:p>
            <a:pPr>
              <a:lnSpc>
                <a:spcPts val="5060"/>
              </a:lnSpc>
            </a:pPr>
            <a:endParaRPr lang="en-CA" sz="4404">
              <a:solidFill>
                <a:srgbClr val="000000"/>
              </a:solidFill>
            </a:endParaRPr>
          </a:p>
        </p:txBody>
      </p:sp>
      <p:sp>
        <p:nvSpPr>
          <p:cNvPr id="1048661" name="TextBox 3"/>
          <p:cNvSpPr txBox="1"/>
          <p:nvPr/>
        </p:nvSpPr>
        <p:spPr>
          <a:xfrm>
            <a:off x="927100" y="2197100"/>
            <a:ext cx="5219700" cy="520700"/>
          </a:xfrm>
          <a:prstGeom prst="rect">
            <a:avLst/>
          </a:prstGeom>
          <a:noFill/>
        </p:spPr>
        <p:txBody>
          <a:bodyPr vert="horz" wrap="none" lIns="0" tIns="0" rIns="0" bIns="0" rtlCol="0">
            <a:spAutoFit/>
          </a:bodyPr>
          <a:lstStyle/>
          <a:p>
            <a:pPr>
              <a:lnSpc>
                <a:spcPts val="2185"/>
              </a:lnSpc>
              <a:tabLst>
                <a:tab pos="266700" algn="l"/>
              </a:tabLst>
            </a:pPr>
            <a:r>
              <a:rPr lang="en-CA" sz="1459" spc="-30">
                <a:solidFill>
                  <a:srgbClr val="30B6FC"/>
                </a:solidFill>
                <a:latin typeface="Arial Unicode MS"/>
                <a:cs typeface="Arial Unicode MS"/>
              </a:rPr>
              <a:t></a:t>
            </a:r>
            <a:r>
              <a:rPr lang="en-CA" sz="1459">
                <a:solidFill>
                  <a:srgbClr val="073D86"/>
                </a:solidFill>
                <a:latin typeface="Candara"/>
                <a:cs typeface="Candara"/>
              </a:rPr>
              <a:t>	A thermocouple is an electrical device consisting of two dissimilar</a:t>
            </a:r>
          </a:p>
          <a:p>
            <a:pPr>
              <a:lnSpc>
                <a:spcPts val="2185"/>
              </a:lnSpc>
            </a:pPr>
            <a:endParaRPr lang="en-CA" sz="1895">
              <a:solidFill>
                <a:srgbClr val="000000"/>
              </a:solidFill>
            </a:endParaRPr>
          </a:p>
        </p:txBody>
      </p:sp>
      <p:sp>
        <p:nvSpPr>
          <p:cNvPr id="1048662" name="TextBox 4"/>
          <p:cNvSpPr txBox="1"/>
          <p:nvPr/>
        </p:nvSpPr>
        <p:spPr>
          <a:xfrm>
            <a:off x="1193800" y="2476500"/>
            <a:ext cx="4699000" cy="520700"/>
          </a:xfrm>
          <a:prstGeom prst="rect">
            <a:avLst/>
          </a:prstGeom>
          <a:noFill/>
        </p:spPr>
        <p:txBody>
          <a:bodyPr vert="horz" wrap="none" lIns="0" tIns="0" rIns="0" bIns="0" rtlCol="0">
            <a:spAutoFit/>
          </a:bodyPr>
          <a:lstStyle/>
          <a:p>
            <a:pPr>
              <a:lnSpc>
                <a:spcPts val="1715"/>
              </a:lnSpc>
            </a:pPr>
            <a:r>
              <a:rPr lang="en-CA" sz="1459">
                <a:solidFill>
                  <a:srgbClr val="073D86"/>
                </a:solidFill>
                <a:latin typeface="Candara"/>
                <a:cs typeface="Candara"/>
              </a:rPr>
              <a:t>electrical conductors forming electrical junctions at differing</a:t>
            </a:r>
          </a:p>
          <a:p>
            <a:pPr>
              <a:lnSpc>
                <a:spcPts val="1715"/>
              </a:lnSpc>
            </a:pPr>
            <a:endParaRPr lang="en-CA" sz="1895">
              <a:solidFill>
                <a:srgbClr val="000000"/>
              </a:solidFill>
            </a:endParaRPr>
          </a:p>
        </p:txBody>
      </p:sp>
      <p:sp>
        <p:nvSpPr>
          <p:cNvPr id="1048663" name="TextBox 5"/>
          <p:cNvSpPr txBox="1"/>
          <p:nvPr/>
        </p:nvSpPr>
        <p:spPr>
          <a:xfrm>
            <a:off x="1193800" y="2692400"/>
            <a:ext cx="5219700" cy="520700"/>
          </a:xfrm>
          <a:prstGeom prst="rect">
            <a:avLst/>
          </a:prstGeom>
          <a:noFill/>
        </p:spPr>
        <p:txBody>
          <a:bodyPr vert="horz" wrap="none" lIns="0" tIns="0" rIns="0" bIns="0" rtlCol="0">
            <a:spAutoFit/>
          </a:bodyPr>
          <a:lstStyle/>
          <a:p>
            <a:pPr>
              <a:lnSpc>
                <a:spcPts val="1815"/>
              </a:lnSpc>
            </a:pPr>
            <a:r>
              <a:rPr lang="en-CA" sz="1459">
                <a:solidFill>
                  <a:srgbClr val="073D86"/>
                </a:solidFill>
                <a:latin typeface="Candara"/>
                <a:cs typeface="Candara"/>
              </a:rPr>
              <a:t>temperatures. A thermocouple produces a temperature-dependent</a:t>
            </a:r>
          </a:p>
          <a:p>
            <a:pPr>
              <a:lnSpc>
                <a:spcPts val="1815"/>
              </a:lnSpc>
            </a:pPr>
            <a:endParaRPr lang="en-CA" sz="1895">
              <a:solidFill>
                <a:srgbClr val="000000"/>
              </a:solidFill>
            </a:endParaRPr>
          </a:p>
        </p:txBody>
      </p:sp>
      <p:sp>
        <p:nvSpPr>
          <p:cNvPr id="1048664" name="TextBox 6"/>
          <p:cNvSpPr txBox="1"/>
          <p:nvPr/>
        </p:nvSpPr>
        <p:spPr>
          <a:xfrm>
            <a:off x="1193800" y="2933700"/>
            <a:ext cx="5499100" cy="977900"/>
          </a:xfrm>
          <a:prstGeom prst="rect">
            <a:avLst/>
          </a:prstGeom>
          <a:noFill/>
        </p:spPr>
        <p:txBody>
          <a:bodyPr vert="horz" wrap="none" lIns="0" tIns="0" rIns="0" bIns="0" rtlCol="0">
            <a:spAutoFit/>
          </a:bodyPr>
          <a:lstStyle/>
          <a:p>
            <a:pPr>
              <a:lnSpc>
                <a:spcPts val="1800"/>
              </a:lnSpc>
            </a:pPr>
            <a:r>
              <a:rPr lang="en-CA" sz="1459">
                <a:solidFill>
                  <a:srgbClr val="073D86"/>
                </a:solidFill>
                <a:latin typeface="Candara"/>
                <a:cs typeface="Candara"/>
              </a:rPr>
              <a:t>voltage as a result of the thermoelectric effect, and this voltage can be</a:t>
            </a:r>
            <a:r>
              <a:rPr lang="en-CA" sz="1895">
                <a:solidFill>
                  <a:srgbClr val="000000"/>
                </a:solidFill>
                <a:latin typeface="Times New Roman"/>
              </a:rPr>
              <a:t/>
            </a:r>
            <a:br>
              <a:rPr lang="en-CA" sz="1895">
                <a:solidFill>
                  <a:srgbClr val="000000"/>
                </a:solidFill>
                <a:latin typeface="Times New Roman"/>
              </a:rPr>
            </a:br>
            <a:r>
              <a:rPr lang="en-CA" sz="1459" spc="-10">
                <a:solidFill>
                  <a:srgbClr val="073D86"/>
                </a:solidFill>
                <a:latin typeface="Candara"/>
                <a:cs typeface="Candara"/>
              </a:rPr>
              <a:t>interpreted to measure temperature. Thermocouples are a widely used</a:t>
            </a:r>
            <a:r>
              <a:rPr lang="en-CA" sz="1895">
                <a:solidFill>
                  <a:srgbClr val="000000"/>
                </a:solidFill>
                <a:latin typeface="Times New Roman"/>
              </a:rPr>
              <a:t/>
            </a:r>
            <a:br>
              <a:rPr lang="en-CA" sz="1895">
                <a:solidFill>
                  <a:srgbClr val="000000"/>
                </a:solidFill>
                <a:latin typeface="Times New Roman"/>
              </a:rPr>
            </a:br>
            <a:r>
              <a:rPr lang="en-CA" sz="1459" spc="-10">
                <a:solidFill>
                  <a:srgbClr val="073D86"/>
                </a:solidFill>
                <a:latin typeface="Candara"/>
                <a:cs typeface="Candara"/>
              </a:rPr>
              <a:t>type of temperature sensor</a:t>
            </a:r>
          </a:p>
          <a:p>
            <a:pPr>
              <a:lnSpc>
                <a:spcPts val="1800"/>
              </a:lnSpc>
            </a:pPr>
            <a:endParaRPr lang="en-CA" sz="1895">
              <a:solidFill>
                <a:srgbClr val="000000"/>
              </a:solidFill>
            </a:endParaRPr>
          </a:p>
        </p:txBody>
      </p:sp>
      <p:sp>
        <p:nvSpPr>
          <p:cNvPr id="1048665" name="TextBox 7"/>
          <p:cNvSpPr txBox="1"/>
          <p:nvPr/>
        </p:nvSpPr>
        <p:spPr>
          <a:xfrm>
            <a:off x="927100" y="3644900"/>
            <a:ext cx="5194300" cy="520700"/>
          </a:xfrm>
          <a:prstGeom prst="rect">
            <a:avLst/>
          </a:prstGeom>
          <a:noFill/>
        </p:spPr>
        <p:txBody>
          <a:bodyPr vert="horz" wrap="none" lIns="0" tIns="0" rIns="0" bIns="0" rtlCol="0">
            <a:spAutoFit/>
          </a:bodyPr>
          <a:lstStyle/>
          <a:p>
            <a:pPr>
              <a:lnSpc>
                <a:spcPts val="2185"/>
              </a:lnSpc>
              <a:tabLst>
                <a:tab pos="266700" algn="l"/>
              </a:tabLst>
            </a:pPr>
            <a:r>
              <a:rPr lang="en-CA" sz="1459" spc="-30">
                <a:solidFill>
                  <a:srgbClr val="30B6FC"/>
                </a:solidFill>
                <a:latin typeface="Arial Unicode MS"/>
                <a:cs typeface="Arial Unicode MS"/>
              </a:rPr>
              <a:t></a:t>
            </a:r>
            <a:r>
              <a:rPr lang="en-CA" sz="1459" spc="-10">
                <a:solidFill>
                  <a:srgbClr val="073D86"/>
                </a:solidFill>
                <a:latin typeface="Candara"/>
                <a:cs typeface="Candara"/>
              </a:rPr>
              <a:t>	Commercial thermocouples are inexpensive, interchangeable, are</a:t>
            </a:r>
          </a:p>
          <a:p>
            <a:pPr>
              <a:lnSpc>
                <a:spcPts val="2185"/>
              </a:lnSpc>
            </a:pPr>
            <a:endParaRPr lang="en-CA" sz="1895">
              <a:solidFill>
                <a:srgbClr val="000000"/>
              </a:solidFill>
            </a:endParaRPr>
          </a:p>
        </p:txBody>
      </p:sp>
      <p:sp>
        <p:nvSpPr>
          <p:cNvPr id="1048666" name="TextBox 8"/>
          <p:cNvSpPr txBox="1"/>
          <p:nvPr/>
        </p:nvSpPr>
        <p:spPr>
          <a:xfrm>
            <a:off x="1193800" y="3911600"/>
            <a:ext cx="5549900" cy="1435100"/>
          </a:xfrm>
          <a:prstGeom prst="rect">
            <a:avLst/>
          </a:prstGeom>
          <a:noFill/>
        </p:spPr>
        <p:txBody>
          <a:bodyPr vert="horz" wrap="none" lIns="0" tIns="0" rIns="0" bIns="0" rtlCol="0">
            <a:spAutoFit/>
          </a:bodyPr>
          <a:lstStyle/>
          <a:p>
            <a:pPr>
              <a:lnSpc>
                <a:spcPts val="1825"/>
              </a:lnSpc>
            </a:pPr>
            <a:r>
              <a:rPr lang="en-CA" sz="1459">
                <a:solidFill>
                  <a:srgbClr val="073D86"/>
                </a:solidFill>
                <a:latin typeface="Candara"/>
                <a:cs typeface="Candara"/>
              </a:rPr>
              <a:t>supplied with standard connectors, and can measure a wide range of</a:t>
            </a:r>
            <a:r>
              <a:rPr lang="en-CA" sz="1895">
                <a:solidFill>
                  <a:srgbClr val="000000"/>
                </a:solidFill>
                <a:latin typeface="Times New Roman"/>
              </a:rPr>
              <a:t/>
            </a:r>
            <a:br>
              <a:rPr lang="en-CA" sz="1895">
                <a:solidFill>
                  <a:srgbClr val="000000"/>
                </a:solidFill>
                <a:latin typeface="Times New Roman"/>
              </a:rPr>
            </a:br>
            <a:r>
              <a:rPr lang="en-CA" sz="1459">
                <a:solidFill>
                  <a:srgbClr val="073D86"/>
                </a:solidFill>
                <a:latin typeface="Candara"/>
                <a:cs typeface="Candara"/>
              </a:rPr>
              <a:t>temperatures. In contrast to most other methods of temperature</a:t>
            </a:r>
            <a:r>
              <a:rPr lang="en-CA" sz="1895">
                <a:solidFill>
                  <a:srgbClr val="000000"/>
                </a:solidFill>
                <a:latin typeface="Times New Roman"/>
              </a:rPr>
              <a:t/>
            </a:r>
            <a:br>
              <a:rPr lang="en-CA" sz="1895">
                <a:solidFill>
                  <a:srgbClr val="000000"/>
                </a:solidFill>
                <a:latin typeface="Times New Roman"/>
              </a:rPr>
            </a:br>
            <a:r>
              <a:rPr lang="en-CA" sz="1459" spc="-10">
                <a:solidFill>
                  <a:srgbClr val="073D86"/>
                </a:solidFill>
                <a:latin typeface="Candara"/>
                <a:cs typeface="Candara"/>
              </a:rPr>
              <a:t>measurement, thermocouples are self powered and require no external</a:t>
            </a:r>
            <a:r>
              <a:rPr lang="en-CA" sz="1895">
                <a:solidFill>
                  <a:srgbClr val="000000"/>
                </a:solidFill>
                <a:latin typeface="Times New Roman"/>
              </a:rPr>
              <a:t/>
            </a:r>
            <a:br>
              <a:rPr lang="en-CA" sz="1895">
                <a:solidFill>
                  <a:srgbClr val="000000"/>
                </a:solidFill>
                <a:latin typeface="Times New Roman"/>
              </a:rPr>
            </a:br>
            <a:r>
              <a:rPr lang="en-CA" sz="1459" spc="-10">
                <a:solidFill>
                  <a:srgbClr val="073D86"/>
                </a:solidFill>
                <a:latin typeface="Candara"/>
                <a:cs typeface="Candara"/>
              </a:rPr>
              <a:t>form of excitation. The main limitation with thermocouples is accuracy;</a:t>
            </a:r>
            <a:r>
              <a:rPr lang="en-CA" sz="1895">
                <a:solidFill>
                  <a:srgbClr val="000000"/>
                </a:solidFill>
                <a:latin typeface="Times New Roman"/>
              </a:rPr>
              <a:t/>
            </a:r>
            <a:br>
              <a:rPr lang="en-CA" sz="1895">
                <a:solidFill>
                  <a:srgbClr val="000000"/>
                </a:solidFill>
                <a:latin typeface="Times New Roman"/>
              </a:rPr>
            </a:br>
            <a:r>
              <a:rPr lang="en-CA" sz="1459" spc="-10">
                <a:solidFill>
                  <a:srgbClr val="073D86"/>
                </a:solidFill>
                <a:latin typeface="Candara"/>
                <a:cs typeface="Candara"/>
              </a:rPr>
              <a:t>system errors of less than one degree Celsius (°C) can be difficult to</a:t>
            </a:r>
          </a:p>
          <a:p>
            <a:pPr>
              <a:lnSpc>
                <a:spcPts val="1825"/>
              </a:lnSpc>
            </a:pPr>
            <a:endParaRPr lang="en-CA" sz="1895">
              <a:solidFill>
                <a:srgbClr val="000000"/>
              </a:solidFill>
            </a:endParaRPr>
          </a:p>
        </p:txBody>
      </p:sp>
      <p:sp>
        <p:nvSpPr>
          <p:cNvPr id="1048667" name="TextBox 9"/>
          <p:cNvSpPr txBox="1"/>
          <p:nvPr/>
        </p:nvSpPr>
        <p:spPr>
          <a:xfrm>
            <a:off x="1193800" y="5080000"/>
            <a:ext cx="647700" cy="520700"/>
          </a:xfrm>
          <a:prstGeom prst="rect">
            <a:avLst/>
          </a:prstGeom>
          <a:noFill/>
        </p:spPr>
        <p:txBody>
          <a:bodyPr vert="horz" wrap="none" lIns="0" tIns="0" rIns="0" bIns="0" rtlCol="0">
            <a:spAutoFit/>
          </a:bodyPr>
          <a:lstStyle/>
          <a:p>
            <a:pPr>
              <a:lnSpc>
                <a:spcPts val="1710"/>
              </a:lnSpc>
            </a:pPr>
            <a:r>
              <a:rPr lang="en-CA" sz="1461" spc="-10">
                <a:solidFill>
                  <a:srgbClr val="073D86"/>
                </a:solidFill>
                <a:latin typeface="Candara"/>
                <a:cs typeface="Candara"/>
              </a:rPr>
              <a:t>achieve.</a:t>
            </a:r>
          </a:p>
          <a:p>
            <a:pPr>
              <a:lnSpc>
                <a:spcPts val="1710"/>
              </a:lnSpc>
            </a:pPr>
            <a:endParaRPr lang="en-CA" sz="1898">
              <a:solidFill>
                <a:srgbClr val="000000"/>
              </a:solidFill>
            </a:endParaRPr>
          </a:p>
        </p:txBody>
      </p:sp>
      <p:sp>
        <p:nvSpPr>
          <p:cNvPr id="1048668" name="TextBox 10"/>
          <p:cNvSpPr txBox="1"/>
          <p:nvPr/>
        </p:nvSpPr>
        <p:spPr>
          <a:xfrm>
            <a:off x="927100" y="5321300"/>
            <a:ext cx="5461000" cy="520700"/>
          </a:xfrm>
          <a:prstGeom prst="rect">
            <a:avLst/>
          </a:prstGeom>
          <a:noFill/>
        </p:spPr>
        <p:txBody>
          <a:bodyPr vert="horz" wrap="none" lIns="0" tIns="0" rIns="0" bIns="0" rtlCol="0">
            <a:spAutoFit/>
          </a:bodyPr>
          <a:lstStyle/>
          <a:p>
            <a:pPr>
              <a:lnSpc>
                <a:spcPts val="2185"/>
              </a:lnSpc>
              <a:tabLst>
                <a:tab pos="266700" algn="l"/>
              </a:tabLst>
            </a:pPr>
            <a:r>
              <a:rPr lang="en-CA" sz="1459" spc="-30">
                <a:solidFill>
                  <a:srgbClr val="30B6FC"/>
                </a:solidFill>
                <a:latin typeface="Arial Unicode MS"/>
                <a:cs typeface="Arial Unicode MS"/>
              </a:rPr>
              <a:t></a:t>
            </a:r>
            <a:r>
              <a:rPr lang="en-CA" sz="1459" spc="-10">
                <a:solidFill>
                  <a:srgbClr val="073D86"/>
                </a:solidFill>
                <a:latin typeface="Candara"/>
                <a:cs typeface="Candara"/>
              </a:rPr>
              <a:t>	Thermocouples are widely used in science and industry. Applications</a:t>
            </a:r>
          </a:p>
          <a:p>
            <a:pPr>
              <a:lnSpc>
                <a:spcPts val="2185"/>
              </a:lnSpc>
            </a:pPr>
            <a:endParaRPr lang="en-CA" sz="1895">
              <a:solidFill>
                <a:srgbClr val="000000"/>
              </a:solidFill>
            </a:endParaRPr>
          </a:p>
        </p:txBody>
      </p:sp>
      <p:sp>
        <p:nvSpPr>
          <p:cNvPr id="1048669" name="TextBox 11"/>
          <p:cNvSpPr txBox="1"/>
          <p:nvPr/>
        </p:nvSpPr>
        <p:spPr>
          <a:xfrm>
            <a:off x="1193800" y="5588000"/>
            <a:ext cx="5765800" cy="1435100"/>
          </a:xfrm>
          <a:prstGeom prst="rect">
            <a:avLst/>
          </a:prstGeom>
          <a:noFill/>
        </p:spPr>
        <p:txBody>
          <a:bodyPr vert="horz" wrap="none" lIns="0" tIns="0" rIns="0" bIns="0" rtlCol="0">
            <a:spAutoFit/>
          </a:bodyPr>
          <a:lstStyle/>
          <a:p>
            <a:pPr>
              <a:lnSpc>
                <a:spcPts val="1825"/>
              </a:lnSpc>
            </a:pPr>
            <a:r>
              <a:rPr lang="en-CA" sz="1459" spc="-10">
                <a:solidFill>
                  <a:srgbClr val="073D86"/>
                </a:solidFill>
                <a:latin typeface="Candara"/>
                <a:cs typeface="Candara"/>
              </a:rPr>
              <a:t>include temperature measurement for kilns, gas turbine exhaust, diesel</a:t>
            </a:r>
            <a:r>
              <a:rPr lang="en-CA" sz="1895">
                <a:solidFill>
                  <a:srgbClr val="000000"/>
                </a:solidFill>
                <a:latin typeface="Times New Roman"/>
              </a:rPr>
              <a:t/>
            </a:r>
            <a:br>
              <a:rPr lang="en-CA" sz="1895">
                <a:solidFill>
                  <a:srgbClr val="000000"/>
                </a:solidFill>
                <a:latin typeface="Times New Roman"/>
              </a:rPr>
            </a:br>
            <a:r>
              <a:rPr lang="en-CA" sz="1459">
                <a:solidFill>
                  <a:srgbClr val="073D86"/>
                </a:solidFill>
                <a:latin typeface="Candara"/>
                <a:cs typeface="Candara"/>
              </a:rPr>
              <a:t>engines, and other industrial processes. Thermocouples are also used in</a:t>
            </a:r>
            <a:r>
              <a:rPr lang="en-CA" sz="1895">
                <a:solidFill>
                  <a:srgbClr val="000000"/>
                </a:solidFill>
                <a:latin typeface="Times New Roman"/>
              </a:rPr>
              <a:t/>
            </a:r>
            <a:br>
              <a:rPr lang="en-CA" sz="1895">
                <a:solidFill>
                  <a:srgbClr val="000000"/>
                </a:solidFill>
                <a:latin typeface="Times New Roman"/>
              </a:rPr>
            </a:br>
            <a:r>
              <a:rPr lang="en-CA" sz="1459">
                <a:solidFill>
                  <a:srgbClr val="073D86"/>
                </a:solidFill>
                <a:latin typeface="Candara"/>
                <a:cs typeface="Candara"/>
              </a:rPr>
              <a:t>homes, offices and businesses as the temperature sensors in</a:t>
            </a:r>
            <a:r>
              <a:rPr lang="en-CA" sz="1895">
                <a:solidFill>
                  <a:srgbClr val="000000"/>
                </a:solidFill>
                <a:latin typeface="Times New Roman"/>
              </a:rPr>
              <a:t/>
            </a:r>
            <a:br>
              <a:rPr lang="en-CA" sz="1895">
                <a:solidFill>
                  <a:srgbClr val="000000"/>
                </a:solidFill>
                <a:latin typeface="Times New Roman"/>
              </a:rPr>
            </a:br>
            <a:r>
              <a:rPr lang="en-CA" sz="1459">
                <a:solidFill>
                  <a:srgbClr val="073D86"/>
                </a:solidFill>
                <a:latin typeface="Candara"/>
                <a:cs typeface="Candara"/>
              </a:rPr>
              <a:t>thermostats, and also as flame sensors in safety devices for gas-powered</a:t>
            </a:r>
            <a:r>
              <a:rPr lang="en-CA" sz="1895">
                <a:solidFill>
                  <a:srgbClr val="000000"/>
                </a:solidFill>
                <a:latin typeface="Times New Roman"/>
              </a:rPr>
              <a:t/>
            </a:r>
            <a:br>
              <a:rPr lang="en-CA" sz="1895">
                <a:solidFill>
                  <a:srgbClr val="000000"/>
                </a:solidFill>
                <a:latin typeface="Times New Roman"/>
              </a:rPr>
            </a:br>
            <a:r>
              <a:rPr lang="en-CA" sz="1459">
                <a:solidFill>
                  <a:srgbClr val="073D86"/>
                </a:solidFill>
                <a:latin typeface="Candara"/>
                <a:cs typeface="Candara"/>
              </a:rPr>
              <a:t>appliances</a:t>
            </a:r>
          </a:p>
          <a:p>
            <a:pPr>
              <a:lnSpc>
                <a:spcPts val="1825"/>
              </a:lnSpc>
            </a:pPr>
            <a:endParaRPr lang="en-CA" sz="1895">
              <a:solidFill>
                <a:srgbClr val="000000"/>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76" name="Picture 1"/>
          <p:cNvPicPr>
            <a:picLocks/>
          </p:cNvPicPr>
          <p:nvPr/>
        </p:nvPicPr>
        <p:blipFill>
          <a:blip r:embed="rId2" cstate="print"/>
          <a:stretch>
            <a:fillRect/>
          </a:stretch>
        </p:blipFill>
        <p:spPr>
          <a:xfrm>
            <a:off x="0" y="0"/>
            <a:ext cx="9144000" cy="6845300"/>
          </a:xfrm>
          <a:prstGeom prst="rect">
            <a:avLst/>
          </a:prstGeom>
        </p:spPr>
      </p:pic>
      <p:sp>
        <p:nvSpPr>
          <p:cNvPr id="1048670" name="TextBox 2"/>
          <p:cNvSpPr txBox="1"/>
          <p:nvPr/>
        </p:nvSpPr>
        <p:spPr>
          <a:xfrm>
            <a:off x="3454400" y="609600"/>
            <a:ext cx="2298700" cy="1320800"/>
          </a:xfrm>
          <a:prstGeom prst="rect">
            <a:avLst/>
          </a:prstGeom>
          <a:noFill/>
        </p:spPr>
        <p:txBody>
          <a:bodyPr vert="horz" wrap="none" lIns="0" tIns="0" rIns="0" bIns="0" rtlCol="0">
            <a:spAutoFit/>
          </a:bodyPr>
          <a:lstStyle/>
          <a:p>
            <a:pPr>
              <a:lnSpc>
                <a:spcPts val="5060"/>
              </a:lnSpc>
            </a:pPr>
            <a:r>
              <a:rPr lang="en-CA" sz="4404">
                <a:solidFill>
                  <a:srgbClr val="FFFFFF"/>
                </a:solidFill>
                <a:latin typeface="Candara"/>
                <a:cs typeface="Candara"/>
              </a:rPr>
              <a:t>pH meter</a:t>
            </a:r>
          </a:p>
          <a:p>
            <a:pPr>
              <a:lnSpc>
                <a:spcPts val="5060"/>
              </a:lnSpc>
            </a:pPr>
            <a:endParaRPr lang="en-CA" sz="4404">
              <a:solidFill>
                <a:srgbClr val="000000"/>
              </a:solidFill>
            </a:endParaRPr>
          </a:p>
        </p:txBody>
      </p:sp>
      <p:sp>
        <p:nvSpPr>
          <p:cNvPr id="1048671" name="TextBox 3"/>
          <p:cNvSpPr txBox="1"/>
          <p:nvPr/>
        </p:nvSpPr>
        <p:spPr>
          <a:xfrm>
            <a:off x="1231900" y="2705100"/>
            <a:ext cx="6718300" cy="1270000"/>
          </a:xfrm>
          <a:prstGeom prst="rect">
            <a:avLst/>
          </a:prstGeom>
          <a:noFill/>
        </p:spPr>
        <p:txBody>
          <a:bodyPr vert="horz" wrap="none" lIns="0" tIns="0" rIns="0" bIns="0" rtlCol="0">
            <a:spAutoFit/>
          </a:bodyPr>
          <a:lstStyle/>
          <a:p>
            <a:pPr>
              <a:lnSpc>
                <a:spcPts val="2650"/>
              </a:lnSpc>
            </a:pPr>
            <a:r>
              <a:rPr lang="en-CA" sz="2195">
                <a:solidFill>
                  <a:srgbClr val="073D86"/>
                </a:solidFill>
                <a:latin typeface="Candara"/>
                <a:cs typeface="Candara"/>
              </a:rPr>
              <a:t>A pH meter is a scientific instrument that measures the</a:t>
            </a:r>
            <a:r>
              <a:rPr lang="en-CA" sz="2195">
                <a:solidFill>
                  <a:srgbClr val="000000"/>
                </a:solidFill>
                <a:latin typeface="Times New Roman"/>
              </a:rPr>
              <a:t/>
            </a:r>
            <a:br>
              <a:rPr lang="en-CA" sz="2195">
                <a:solidFill>
                  <a:srgbClr val="000000"/>
                </a:solidFill>
                <a:latin typeface="Times New Roman"/>
              </a:rPr>
            </a:br>
            <a:r>
              <a:rPr lang="en-CA" sz="2195">
                <a:solidFill>
                  <a:srgbClr val="073D86"/>
                </a:solidFill>
                <a:latin typeface="Candara"/>
                <a:cs typeface="Candara"/>
              </a:rPr>
              <a:t>hydrogen-ion activity in water-based solutions, indicating</a:t>
            </a:r>
            <a:r>
              <a:rPr lang="en-CA" sz="2195">
                <a:solidFill>
                  <a:srgbClr val="000000"/>
                </a:solidFill>
                <a:latin typeface="Times New Roman"/>
              </a:rPr>
              <a:t/>
            </a:r>
            <a:br>
              <a:rPr lang="en-CA" sz="2195">
                <a:solidFill>
                  <a:srgbClr val="000000"/>
                </a:solidFill>
                <a:latin typeface="Times New Roman"/>
              </a:rPr>
            </a:br>
            <a:r>
              <a:rPr lang="en-CA" sz="2195">
                <a:solidFill>
                  <a:srgbClr val="073D86"/>
                </a:solidFill>
                <a:latin typeface="Candara"/>
                <a:cs typeface="Candara"/>
              </a:rPr>
              <a:t>its acidity or alkalinity expressed as pH.  The pH meter</a:t>
            </a:r>
          </a:p>
          <a:p>
            <a:pPr>
              <a:lnSpc>
                <a:spcPts val="2650"/>
              </a:lnSpc>
            </a:pPr>
            <a:endParaRPr lang="en-CA" sz="2195">
              <a:solidFill>
                <a:srgbClr val="000000"/>
              </a:solidFill>
            </a:endParaRPr>
          </a:p>
        </p:txBody>
      </p:sp>
      <p:sp>
        <p:nvSpPr>
          <p:cNvPr id="1048672" name="TextBox 4"/>
          <p:cNvSpPr txBox="1"/>
          <p:nvPr/>
        </p:nvSpPr>
        <p:spPr>
          <a:xfrm>
            <a:off x="1231900" y="3721100"/>
            <a:ext cx="6667500" cy="635000"/>
          </a:xfrm>
          <a:prstGeom prst="rect">
            <a:avLst/>
          </a:prstGeom>
          <a:noFill/>
        </p:spPr>
        <p:txBody>
          <a:bodyPr vert="horz" wrap="none" lIns="0" tIns="0" rIns="0" bIns="0" rtlCol="0">
            <a:spAutoFit/>
          </a:bodyPr>
          <a:lstStyle/>
          <a:p>
            <a:pPr>
              <a:lnSpc>
                <a:spcPts val="2530"/>
              </a:lnSpc>
            </a:pPr>
            <a:r>
              <a:rPr lang="en-CA" sz="2198">
                <a:solidFill>
                  <a:srgbClr val="073D86"/>
                </a:solidFill>
                <a:latin typeface="Candara"/>
                <a:cs typeface="Candara"/>
              </a:rPr>
              <a:t>measures the difference in electrical potential between a</a:t>
            </a:r>
          </a:p>
          <a:p>
            <a:pPr>
              <a:lnSpc>
                <a:spcPts val="2530"/>
              </a:lnSpc>
            </a:pPr>
            <a:endParaRPr lang="en-CA" sz="2198">
              <a:solidFill>
                <a:srgbClr val="000000"/>
              </a:solidFill>
            </a:endParaRPr>
          </a:p>
        </p:txBody>
      </p:sp>
      <p:sp>
        <p:nvSpPr>
          <p:cNvPr id="1048673" name="TextBox 5"/>
          <p:cNvSpPr txBox="1"/>
          <p:nvPr/>
        </p:nvSpPr>
        <p:spPr>
          <a:xfrm>
            <a:off x="1231900" y="4038600"/>
            <a:ext cx="6921500" cy="1587500"/>
          </a:xfrm>
          <a:prstGeom prst="rect">
            <a:avLst/>
          </a:prstGeom>
          <a:noFill/>
        </p:spPr>
        <p:txBody>
          <a:bodyPr vert="horz" wrap="none" lIns="0" tIns="0" rIns="0" bIns="0" rtlCol="0">
            <a:spAutoFit/>
          </a:bodyPr>
          <a:lstStyle/>
          <a:p>
            <a:pPr>
              <a:lnSpc>
                <a:spcPts val="2630"/>
              </a:lnSpc>
            </a:pPr>
            <a:r>
              <a:rPr lang="en-CA" sz="2195">
                <a:solidFill>
                  <a:srgbClr val="073D86"/>
                </a:solidFill>
                <a:latin typeface="Candara"/>
                <a:cs typeface="Candara"/>
              </a:rPr>
              <a:t>pH electrode and a reference electrode, and so the pH</a:t>
            </a:r>
            <a:r>
              <a:rPr lang="en-CA" sz="2195">
                <a:solidFill>
                  <a:srgbClr val="000000"/>
                </a:solidFill>
                <a:latin typeface="Times New Roman"/>
              </a:rPr>
              <a:t/>
            </a:r>
            <a:br>
              <a:rPr lang="en-CA" sz="2195">
                <a:solidFill>
                  <a:srgbClr val="000000"/>
                </a:solidFill>
                <a:latin typeface="Times New Roman"/>
              </a:rPr>
            </a:br>
            <a:r>
              <a:rPr lang="en-CA" sz="2195">
                <a:solidFill>
                  <a:srgbClr val="073D86"/>
                </a:solidFill>
                <a:latin typeface="Candara"/>
                <a:cs typeface="Candara"/>
              </a:rPr>
              <a:t>meter is sometimes referred to as a "potentiometric pH</a:t>
            </a:r>
            <a:r>
              <a:rPr lang="en-CA" sz="2195">
                <a:solidFill>
                  <a:srgbClr val="000000"/>
                </a:solidFill>
                <a:latin typeface="Times New Roman"/>
              </a:rPr>
              <a:t/>
            </a:r>
            <a:br>
              <a:rPr lang="en-CA" sz="2195">
                <a:solidFill>
                  <a:srgbClr val="000000"/>
                </a:solidFill>
                <a:latin typeface="Times New Roman"/>
              </a:rPr>
            </a:br>
            <a:r>
              <a:rPr lang="en-CA" sz="2195">
                <a:solidFill>
                  <a:srgbClr val="073D86"/>
                </a:solidFill>
                <a:latin typeface="Candara"/>
                <a:cs typeface="Candara"/>
              </a:rPr>
              <a:t>meter". The difference in electrical potential relates to the</a:t>
            </a:r>
            <a:r>
              <a:rPr lang="en-CA" sz="2195">
                <a:solidFill>
                  <a:srgbClr val="000000"/>
                </a:solidFill>
                <a:latin typeface="Times New Roman"/>
              </a:rPr>
              <a:t/>
            </a:r>
            <a:br>
              <a:rPr lang="en-CA" sz="2195">
                <a:solidFill>
                  <a:srgbClr val="000000"/>
                </a:solidFill>
                <a:latin typeface="Times New Roman"/>
              </a:rPr>
            </a:br>
            <a:r>
              <a:rPr lang="en-CA" sz="2195">
                <a:solidFill>
                  <a:srgbClr val="073D86"/>
                </a:solidFill>
                <a:latin typeface="Candara"/>
                <a:cs typeface="Candara"/>
              </a:rPr>
              <a:t>acidity or pH of the solution. The pH meter is used in many</a:t>
            </a:r>
          </a:p>
          <a:p>
            <a:pPr>
              <a:lnSpc>
                <a:spcPts val="2630"/>
              </a:lnSpc>
            </a:pPr>
            <a:endParaRPr lang="en-CA" sz="2195">
              <a:solidFill>
                <a:srgbClr val="000000"/>
              </a:solidFill>
            </a:endParaRPr>
          </a:p>
        </p:txBody>
      </p:sp>
      <p:sp>
        <p:nvSpPr>
          <p:cNvPr id="1048674" name="TextBox 6"/>
          <p:cNvSpPr txBox="1"/>
          <p:nvPr/>
        </p:nvSpPr>
        <p:spPr>
          <a:xfrm>
            <a:off x="1231900" y="5397500"/>
            <a:ext cx="6578600" cy="635000"/>
          </a:xfrm>
          <a:prstGeom prst="rect">
            <a:avLst/>
          </a:prstGeom>
          <a:noFill/>
        </p:spPr>
        <p:txBody>
          <a:bodyPr vert="horz" wrap="none" lIns="0" tIns="0" rIns="0" bIns="0" rtlCol="0">
            <a:spAutoFit/>
          </a:bodyPr>
          <a:lstStyle/>
          <a:p>
            <a:pPr>
              <a:lnSpc>
                <a:spcPts val="2530"/>
              </a:lnSpc>
            </a:pPr>
            <a:r>
              <a:rPr lang="en-CA" sz="2198">
                <a:solidFill>
                  <a:srgbClr val="073D86"/>
                </a:solidFill>
                <a:latin typeface="Candara"/>
                <a:cs typeface="Candara"/>
              </a:rPr>
              <a:t>applications ranging from laboratory experimentation to</a:t>
            </a:r>
          </a:p>
          <a:p>
            <a:pPr>
              <a:lnSpc>
                <a:spcPts val="2530"/>
              </a:lnSpc>
            </a:pPr>
            <a:endParaRPr lang="en-CA" sz="2198">
              <a:solidFill>
                <a:srgbClr val="000000"/>
              </a:solidFill>
            </a:endParaRPr>
          </a:p>
        </p:txBody>
      </p:sp>
      <p:sp>
        <p:nvSpPr>
          <p:cNvPr id="1048675" name="TextBox 7"/>
          <p:cNvSpPr txBox="1"/>
          <p:nvPr/>
        </p:nvSpPr>
        <p:spPr>
          <a:xfrm>
            <a:off x="1231900" y="5727700"/>
            <a:ext cx="1765300" cy="635000"/>
          </a:xfrm>
          <a:prstGeom prst="rect">
            <a:avLst/>
          </a:prstGeom>
          <a:noFill/>
        </p:spPr>
        <p:txBody>
          <a:bodyPr vert="horz" wrap="none" lIns="0" tIns="0" rIns="0" bIns="0" rtlCol="0">
            <a:spAutoFit/>
          </a:bodyPr>
          <a:lstStyle/>
          <a:p>
            <a:pPr>
              <a:lnSpc>
                <a:spcPts val="2530"/>
              </a:lnSpc>
            </a:pPr>
            <a:r>
              <a:rPr lang="en-CA" sz="2195">
                <a:solidFill>
                  <a:srgbClr val="073D86"/>
                </a:solidFill>
                <a:latin typeface="Candara"/>
                <a:cs typeface="Candara"/>
              </a:rPr>
              <a:t>quality control.</a:t>
            </a:r>
          </a:p>
          <a:p>
            <a:pPr>
              <a:lnSpc>
                <a:spcPts val="2530"/>
              </a:lnSpc>
            </a:pPr>
            <a:endParaRPr lang="en-CA" sz="2195">
              <a:solidFill>
                <a:srgbClr val="000000"/>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77" name="Picture 1"/>
          <p:cNvPicPr>
            <a:picLocks/>
          </p:cNvPicPr>
          <p:nvPr/>
        </p:nvPicPr>
        <p:blipFill>
          <a:blip r:embed="rId2" cstate="print"/>
          <a:stretch>
            <a:fillRect/>
          </a:stretch>
        </p:blipFill>
        <p:spPr>
          <a:xfrm>
            <a:off x="0" y="0"/>
            <a:ext cx="9144000" cy="6845300"/>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78" name="Picture 1"/>
          <p:cNvPicPr>
            <a:picLocks/>
          </p:cNvPicPr>
          <p:nvPr/>
        </p:nvPicPr>
        <p:blipFill>
          <a:blip r:embed="rId2" cstate="print"/>
          <a:stretch>
            <a:fillRect/>
          </a:stretch>
        </p:blipFill>
        <p:spPr>
          <a:xfrm>
            <a:off x="0" y="0"/>
            <a:ext cx="9144000" cy="6845300"/>
          </a:xfrm>
          <a:prstGeom prst="rect">
            <a:avLst/>
          </a:prstGeom>
        </p:spPr>
      </p:pic>
      <p:sp>
        <p:nvSpPr>
          <p:cNvPr id="1048676" name="TextBox 2"/>
          <p:cNvSpPr txBox="1"/>
          <p:nvPr/>
        </p:nvSpPr>
        <p:spPr>
          <a:xfrm>
            <a:off x="4229100" y="609600"/>
            <a:ext cx="711200" cy="1320800"/>
          </a:xfrm>
          <a:prstGeom prst="rect">
            <a:avLst/>
          </a:prstGeom>
          <a:noFill/>
        </p:spPr>
        <p:txBody>
          <a:bodyPr vert="horz" wrap="none" lIns="0" tIns="0" rIns="0" bIns="0" rtlCol="0">
            <a:spAutoFit/>
          </a:bodyPr>
          <a:lstStyle/>
          <a:p>
            <a:pPr>
              <a:lnSpc>
                <a:spcPts val="5060"/>
              </a:lnSpc>
            </a:pPr>
            <a:r>
              <a:rPr lang="en-CA" sz="4404">
                <a:solidFill>
                  <a:srgbClr val="FFFFFF"/>
                </a:solidFill>
                <a:latin typeface="Candara"/>
                <a:cs typeface="Candara"/>
              </a:rPr>
              <a:t>pH</a:t>
            </a:r>
          </a:p>
          <a:p>
            <a:pPr>
              <a:lnSpc>
                <a:spcPts val="5060"/>
              </a:lnSpc>
            </a:pPr>
            <a:endParaRPr lang="en-CA" sz="4404">
              <a:solidFill>
                <a:srgbClr val="000000"/>
              </a:solidFill>
            </a:endParaRPr>
          </a:p>
        </p:txBody>
      </p:sp>
      <p:sp>
        <p:nvSpPr>
          <p:cNvPr id="1048677" name="TextBox 3"/>
          <p:cNvSpPr txBox="1"/>
          <p:nvPr/>
        </p:nvSpPr>
        <p:spPr>
          <a:xfrm>
            <a:off x="1041400" y="2463800"/>
            <a:ext cx="5676900" cy="1206500"/>
          </a:xfrm>
          <a:prstGeom prst="rect">
            <a:avLst/>
          </a:prstGeom>
          <a:noFill/>
        </p:spPr>
        <p:txBody>
          <a:bodyPr vert="horz" wrap="none" lIns="0" tIns="0" rIns="0" bIns="0" rtlCol="0">
            <a:spAutoFit/>
          </a:bodyPr>
          <a:lstStyle/>
          <a:p>
            <a:pPr>
              <a:lnSpc>
                <a:spcPts val="1650"/>
              </a:lnSpc>
            </a:pPr>
            <a:r>
              <a:rPr lang="en-CA" sz="1312" spc="-10">
                <a:solidFill>
                  <a:srgbClr val="073D86"/>
                </a:solidFill>
                <a:latin typeface="Candara"/>
                <a:cs typeface="Candara"/>
              </a:rPr>
              <a:t>In chemistry, pH (potential of hydrogen) is a numeric scale used to specify the</a:t>
            </a:r>
            <a:r>
              <a:rPr lang="en-CA" sz="1704">
                <a:solidFill>
                  <a:srgbClr val="000000"/>
                </a:solidFill>
                <a:latin typeface="Times New Roman"/>
              </a:rPr>
              <a:t/>
            </a:r>
            <a:br>
              <a:rPr lang="en-CA" sz="1704">
                <a:solidFill>
                  <a:srgbClr val="000000"/>
                </a:solidFill>
                <a:latin typeface="Times New Roman"/>
              </a:rPr>
            </a:br>
            <a:r>
              <a:rPr lang="en-CA" sz="1312">
                <a:solidFill>
                  <a:srgbClr val="073D86"/>
                </a:solidFill>
                <a:latin typeface="Candara"/>
                <a:cs typeface="Candara"/>
              </a:rPr>
              <a:t>acidity or basicity of an aqueous solution. It is approximately the negative of the</a:t>
            </a:r>
            <a:r>
              <a:rPr lang="en-CA" sz="1704">
                <a:solidFill>
                  <a:srgbClr val="000000"/>
                </a:solidFill>
                <a:latin typeface="Times New Roman"/>
              </a:rPr>
              <a:t/>
            </a:r>
            <a:br>
              <a:rPr lang="en-CA" sz="1704">
                <a:solidFill>
                  <a:srgbClr val="000000"/>
                </a:solidFill>
                <a:latin typeface="Times New Roman"/>
              </a:rPr>
            </a:br>
            <a:r>
              <a:rPr lang="en-CA" sz="1312" spc="-10">
                <a:solidFill>
                  <a:srgbClr val="073D86"/>
                </a:solidFill>
                <a:latin typeface="Candara"/>
                <a:cs typeface="Candara"/>
              </a:rPr>
              <a:t>base 10 logarithm of the molar concentration, measured in units of moles per</a:t>
            </a:r>
            <a:r>
              <a:rPr lang="en-CA" sz="1704">
                <a:solidFill>
                  <a:srgbClr val="000000"/>
                </a:solidFill>
                <a:latin typeface="Times New Roman"/>
              </a:rPr>
              <a:t/>
            </a:r>
            <a:br>
              <a:rPr lang="en-CA" sz="1704">
                <a:solidFill>
                  <a:srgbClr val="000000"/>
                </a:solidFill>
                <a:latin typeface="Times New Roman"/>
              </a:rPr>
            </a:br>
            <a:r>
              <a:rPr lang="en-CA" sz="1312" spc="-10">
                <a:solidFill>
                  <a:srgbClr val="073D86"/>
                </a:solidFill>
                <a:latin typeface="Candara"/>
                <a:cs typeface="Candara"/>
              </a:rPr>
              <a:t>liter, of hydrogen ions. More precisely it is the negative of the base 10 logarithm</a:t>
            </a:r>
            <a:r>
              <a:rPr lang="en-CA" sz="1704">
                <a:solidFill>
                  <a:srgbClr val="000000"/>
                </a:solidFill>
                <a:latin typeface="Times New Roman"/>
              </a:rPr>
              <a:t/>
            </a:r>
            <a:br>
              <a:rPr lang="en-CA" sz="1704">
                <a:solidFill>
                  <a:srgbClr val="000000"/>
                </a:solidFill>
                <a:latin typeface="Times New Roman"/>
              </a:rPr>
            </a:br>
            <a:r>
              <a:rPr lang="en-CA" sz="1312" spc="-10">
                <a:solidFill>
                  <a:srgbClr val="073D86"/>
                </a:solidFill>
                <a:latin typeface="Candara"/>
                <a:cs typeface="Candara"/>
              </a:rPr>
              <a:t>of the activity of the hydrogen ion.Solutions with a pH less than 7 are acidic and</a:t>
            </a:r>
          </a:p>
          <a:p>
            <a:pPr>
              <a:lnSpc>
                <a:spcPts val="1650"/>
              </a:lnSpc>
            </a:pPr>
            <a:endParaRPr lang="en-CA" sz="1704">
              <a:solidFill>
                <a:srgbClr val="000000"/>
              </a:solidFill>
            </a:endParaRPr>
          </a:p>
        </p:txBody>
      </p:sp>
      <p:sp>
        <p:nvSpPr>
          <p:cNvPr id="1048678" name="TextBox 4"/>
          <p:cNvSpPr txBox="1"/>
          <p:nvPr/>
        </p:nvSpPr>
        <p:spPr>
          <a:xfrm>
            <a:off x="1041400" y="3505200"/>
            <a:ext cx="5803900" cy="444500"/>
          </a:xfrm>
          <a:prstGeom prst="rect">
            <a:avLst/>
          </a:prstGeom>
          <a:noFill/>
        </p:spPr>
        <p:txBody>
          <a:bodyPr vert="horz" wrap="none" lIns="0" tIns="0" rIns="0" bIns="0" rtlCol="0">
            <a:spAutoFit/>
          </a:bodyPr>
          <a:lstStyle/>
          <a:p>
            <a:pPr>
              <a:lnSpc>
                <a:spcPts val="1585"/>
              </a:lnSpc>
            </a:pPr>
            <a:r>
              <a:rPr lang="en-CA" sz="1313">
                <a:solidFill>
                  <a:srgbClr val="073D86"/>
                </a:solidFill>
                <a:latin typeface="Candara"/>
                <a:cs typeface="Candara"/>
              </a:rPr>
              <a:t>solutions with a pH greater than 7 are basic. Pure water is neutral, at pH 7 (25 °C),</a:t>
            </a:r>
          </a:p>
          <a:p>
            <a:pPr>
              <a:lnSpc>
                <a:spcPts val="1585"/>
              </a:lnSpc>
            </a:pPr>
            <a:endParaRPr lang="en-CA" sz="1706">
              <a:solidFill>
                <a:srgbClr val="000000"/>
              </a:solidFill>
            </a:endParaRPr>
          </a:p>
        </p:txBody>
      </p:sp>
      <p:sp>
        <p:nvSpPr>
          <p:cNvPr id="1048679" name="TextBox 5"/>
          <p:cNvSpPr txBox="1"/>
          <p:nvPr/>
        </p:nvSpPr>
        <p:spPr>
          <a:xfrm>
            <a:off x="1041400" y="3695700"/>
            <a:ext cx="5626100" cy="635000"/>
          </a:xfrm>
          <a:prstGeom prst="rect">
            <a:avLst/>
          </a:prstGeom>
          <a:noFill/>
        </p:spPr>
        <p:txBody>
          <a:bodyPr vert="horz" wrap="none" lIns="0" tIns="0" rIns="0" bIns="0" rtlCol="0">
            <a:spAutoFit/>
          </a:bodyPr>
          <a:lstStyle/>
          <a:p>
            <a:pPr>
              <a:lnSpc>
                <a:spcPts val="1700"/>
              </a:lnSpc>
            </a:pPr>
            <a:r>
              <a:rPr lang="en-CA" sz="1312">
                <a:solidFill>
                  <a:srgbClr val="073D86"/>
                </a:solidFill>
                <a:latin typeface="Candara"/>
                <a:cs typeface="Candara"/>
              </a:rPr>
              <a:t>being neither an acid nor a base. Contrary to popular belief, the pH value can be</a:t>
            </a:r>
            <a:r>
              <a:rPr lang="en-CA" sz="1704">
                <a:solidFill>
                  <a:srgbClr val="000000"/>
                </a:solidFill>
                <a:latin typeface="Times New Roman"/>
              </a:rPr>
              <a:t/>
            </a:r>
            <a:br>
              <a:rPr lang="en-CA" sz="1704">
                <a:solidFill>
                  <a:srgbClr val="000000"/>
                </a:solidFill>
                <a:latin typeface="Times New Roman"/>
              </a:rPr>
            </a:br>
            <a:r>
              <a:rPr lang="en-CA" sz="1312">
                <a:solidFill>
                  <a:srgbClr val="073D86"/>
                </a:solidFill>
                <a:latin typeface="Candara"/>
                <a:cs typeface="Candara"/>
              </a:rPr>
              <a:t>less than 0 or greater than 14 for very strong acids and bases respectively.</a:t>
            </a:r>
          </a:p>
          <a:p>
            <a:pPr>
              <a:lnSpc>
                <a:spcPts val="1700"/>
              </a:lnSpc>
            </a:pPr>
            <a:endParaRPr lang="en-CA" sz="1704">
              <a:solidFill>
                <a:srgbClr val="000000"/>
              </a:solidFill>
            </a:endParaRPr>
          </a:p>
        </p:txBody>
      </p:sp>
      <p:sp>
        <p:nvSpPr>
          <p:cNvPr id="1048680" name="TextBox 6"/>
          <p:cNvSpPr txBox="1"/>
          <p:nvPr/>
        </p:nvSpPr>
        <p:spPr>
          <a:xfrm>
            <a:off x="774700" y="4140200"/>
            <a:ext cx="5651500" cy="444500"/>
          </a:xfrm>
          <a:prstGeom prst="rect">
            <a:avLst/>
          </a:prstGeom>
          <a:noFill/>
        </p:spPr>
        <p:txBody>
          <a:bodyPr vert="horz" wrap="none" lIns="0" tIns="0" rIns="0" bIns="0" rtlCol="0">
            <a:spAutoFit/>
          </a:bodyPr>
          <a:lstStyle/>
          <a:p>
            <a:pPr>
              <a:lnSpc>
                <a:spcPts val="1955"/>
              </a:lnSpc>
              <a:tabLst>
                <a:tab pos="266700" algn="l"/>
              </a:tabLst>
            </a:pPr>
            <a:r>
              <a:rPr lang="en-CA" sz="1312" spc="-30">
                <a:solidFill>
                  <a:srgbClr val="30B6FC"/>
                </a:solidFill>
                <a:latin typeface="Arial Unicode MS"/>
                <a:cs typeface="Arial Unicode MS"/>
              </a:rPr>
              <a:t></a:t>
            </a:r>
            <a:r>
              <a:rPr lang="en-CA" sz="1312" spc="-10">
                <a:solidFill>
                  <a:srgbClr val="073D86"/>
                </a:solidFill>
                <a:latin typeface="Candara"/>
                <a:cs typeface="Candara"/>
              </a:rPr>
              <a:t>	Measurements of pH are important in agronomy, medicine, biology, chemistry,</a:t>
            </a:r>
          </a:p>
          <a:p>
            <a:pPr>
              <a:lnSpc>
                <a:spcPts val="1955"/>
              </a:lnSpc>
            </a:pPr>
            <a:endParaRPr lang="en-CA" sz="1704">
              <a:solidFill>
                <a:srgbClr val="000000"/>
              </a:solidFill>
            </a:endParaRPr>
          </a:p>
        </p:txBody>
      </p:sp>
      <p:sp>
        <p:nvSpPr>
          <p:cNvPr id="1048681" name="TextBox 7"/>
          <p:cNvSpPr txBox="1"/>
          <p:nvPr/>
        </p:nvSpPr>
        <p:spPr>
          <a:xfrm>
            <a:off x="1041400" y="4381500"/>
            <a:ext cx="5537200" cy="825500"/>
          </a:xfrm>
          <a:prstGeom prst="rect">
            <a:avLst/>
          </a:prstGeom>
          <a:noFill/>
        </p:spPr>
        <p:txBody>
          <a:bodyPr vert="horz" wrap="none" lIns="0" tIns="0" rIns="0" bIns="0" rtlCol="0">
            <a:spAutoFit/>
          </a:bodyPr>
          <a:lstStyle/>
          <a:p>
            <a:pPr>
              <a:lnSpc>
                <a:spcPts val="1650"/>
              </a:lnSpc>
            </a:pPr>
            <a:r>
              <a:rPr lang="en-CA" sz="1312" spc="-10">
                <a:solidFill>
                  <a:srgbClr val="073D86"/>
                </a:solidFill>
                <a:latin typeface="Candara"/>
                <a:cs typeface="Candara"/>
              </a:rPr>
              <a:t>agriculture, forestry, food science, environmental science, oceanography, civil</a:t>
            </a:r>
            <a:r>
              <a:rPr lang="en-CA" sz="1704">
                <a:solidFill>
                  <a:srgbClr val="000000"/>
                </a:solidFill>
                <a:latin typeface="Times New Roman"/>
              </a:rPr>
              <a:t/>
            </a:r>
            <a:br>
              <a:rPr lang="en-CA" sz="1704">
                <a:solidFill>
                  <a:srgbClr val="000000"/>
                </a:solidFill>
                <a:latin typeface="Times New Roman"/>
              </a:rPr>
            </a:br>
            <a:r>
              <a:rPr lang="en-CA" sz="1312">
                <a:solidFill>
                  <a:srgbClr val="073D86"/>
                </a:solidFill>
                <a:latin typeface="Candara"/>
                <a:cs typeface="Candara"/>
              </a:rPr>
              <a:t>engineering, chemical engineering, nutrition, water treatment and water</a:t>
            </a:r>
            <a:r>
              <a:rPr lang="en-CA" sz="1704">
                <a:solidFill>
                  <a:srgbClr val="000000"/>
                </a:solidFill>
                <a:latin typeface="Times New Roman"/>
              </a:rPr>
              <a:t/>
            </a:r>
            <a:br>
              <a:rPr lang="en-CA" sz="1704">
                <a:solidFill>
                  <a:srgbClr val="000000"/>
                </a:solidFill>
                <a:latin typeface="Times New Roman"/>
              </a:rPr>
            </a:br>
            <a:r>
              <a:rPr lang="en-CA" sz="1312">
                <a:solidFill>
                  <a:srgbClr val="073D86"/>
                </a:solidFill>
                <a:latin typeface="Candara"/>
                <a:cs typeface="Candara"/>
              </a:rPr>
              <a:t>purification, and many other applications.</a:t>
            </a:r>
          </a:p>
          <a:p>
            <a:pPr>
              <a:lnSpc>
                <a:spcPts val="1650"/>
              </a:lnSpc>
            </a:pPr>
            <a:endParaRPr lang="en-CA" sz="1704">
              <a:solidFill>
                <a:srgbClr val="000000"/>
              </a:solidFill>
            </a:endParaRPr>
          </a:p>
        </p:txBody>
      </p:sp>
      <p:sp>
        <p:nvSpPr>
          <p:cNvPr id="1048682" name="TextBox 8"/>
          <p:cNvSpPr txBox="1"/>
          <p:nvPr/>
        </p:nvSpPr>
        <p:spPr>
          <a:xfrm>
            <a:off x="774700" y="5016500"/>
            <a:ext cx="5880100" cy="444500"/>
          </a:xfrm>
          <a:prstGeom prst="rect">
            <a:avLst/>
          </a:prstGeom>
          <a:noFill/>
        </p:spPr>
        <p:txBody>
          <a:bodyPr vert="horz" wrap="none" lIns="0" tIns="0" rIns="0" bIns="0" rtlCol="0">
            <a:spAutoFit/>
          </a:bodyPr>
          <a:lstStyle/>
          <a:p>
            <a:pPr>
              <a:lnSpc>
                <a:spcPts val="1950"/>
              </a:lnSpc>
              <a:tabLst>
                <a:tab pos="266700" algn="l"/>
              </a:tabLst>
            </a:pPr>
            <a:r>
              <a:rPr lang="en-CA" sz="1313" spc="-30">
                <a:solidFill>
                  <a:srgbClr val="30B6FC"/>
                </a:solidFill>
                <a:latin typeface="Arial Unicode MS"/>
                <a:cs typeface="Arial Unicode MS"/>
              </a:rPr>
              <a:t></a:t>
            </a:r>
            <a:r>
              <a:rPr lang="en-CA" sz="1313">
                <a:solidFill>
                  <a:srgbClr val="073D86"/>
                </a:solidFill>
                <a:latin typeface="Candara"/>
                <a:cs typeface="Candara"/>
              </a:rPr>
              <a:t>	The pH scale is traceable to a set of standard solutions whose pH is established</a:t>
            </a:r>
          </a:p>
          <a:p>
            <a:pPr>
              <a:lnSpc>
                <a:spcPts val="1950"/>
              </a:lnSpc>
            </a:pPr>
            <a:endParaRPr lang="en-CA" sz="1706">
              <a:solidFill>
                <a:srgbClr val="000000"/>
              </a:solidFill>
            </a:endParaRPr>
          </a:p>
        </p:txBody>
      </p:sp>
      <p:sp>
        <p:nvSpPr>
          <p:cNvPr id="1048683" name="TextBox 9"/>
          <p:cNvSpPr txBox="1"/>
          <p:nvPr/>
        </p:nvSpPr>
        <p:spPr>
          <a:xfrm>
            <a:off x="1041400" y="5257800"/>
            <a:ext cx="5626100" cy="1206500"/>
          </a:xfrm>
          <a:prstGeom prst="rect">
            <a:avLst/>
          </a:prstGeom>
          <a:noFill/>
        </p:spPr>
        <p:txBody>
          <a:bodyPr vert="horz" wrap="none" lIns="0" tIns="0" rIns="0" bIns="0" rtlCol="0">
            <a:spAutoFit/>
          </a:bodyPr>
          <a:lstStyle/>
          <a:p>
            <a:pPr>
              <a:lnSpc>
                <a:spcPts val="1625"/>
              </a:lnSpc>
            </a:pPr>
            <a:r>
              <a:rPr lang="en-CA" sz="1312">
                <a:solidFill>
                  <a:srgbClr val="073D86"/>
                </a:solidFill>
                <a:latin typeface="Candara"/>
                <a:cs typeface="Candara"/>
              </a:rPr>
              <a:t>by international agreement. Primary pH standard values are determined using a</a:t>
            </a:r>
            <a:r>
              <a:rPr lang="en-CA" sz="1704">
                <a:solidFill>
                  <a:srgbClr val="000000"/>
                </a:solidFill>
                <a:latin typeface="Times New Roman"/>
              </a:rPr>
              <a:t/>
            </a:r>
            <a:br>
              <a:rPr lang="en-CA" sz="1704">
                <a:solidFill>
                  <a:srgbClr val="000000"/>
                </a:solidFill>
                <a:latin typeface="Times New Roman"/>
              </a:rPr>
            </a:br>
            <a:r>
              <a:rPr lang="en-CA" sz="1312">
                <a:solidFill>
                  <a:srgbClr val="073D86"/>
                </a:solidFill>
                <a:latin typeface="Candara"/>
                <a:cs typeface="Candara"/>
              </a:rPr>
              <a:t>concentration cell with transference, by measuring the potential difference</a:t>
            </a:r>
            <a:r>
              <a:rPr lang="en-CA" sz="1704">
                <a:solidFill>
                  <a:srgbClr val="000000"/>
                </a:solidFill>
                <a:latin typeface="Times New Roman"/>
              </a:rPr>
              <a:t/>
            </a:r>
            <a:br>
              <a:rPr lang="en-CA" sz="1704">
                <a:solidFill>
                  <a:srgbClr val="000000"/>
                </a:solidFill>
                <a:latin typeface="Times New Roman"/>
              </a:rPr>
            </a:br>
            <a:r>
              <a:rPr lang="en-CA" sz="1312">
                <a:solidFill>
                  <a:srgbClr val="073D86"/>
                </a:solidFill>
                <a:latin typeface="Candara"/>
                <a:cs typeface="Candara"/>
              </a:rPr>
              <a:t>between a hydrogen electrode and a standard electrode such as the silver</a:t>
            </a:r>
            <a:r>
              <a:rPr lang="en-CA" sz="1704">
                <a:solidFill>
                  <a:srgbClr val="000000"/>
                </a:solidFill>
                <a:latin typeface="Times New Roman"/>
              </a:rPr>
              <a:t/>
            </a:r>
            <a:br>
              <a:rPr lang="en-CA" sz="1704">
                <a:solidFill>
                  <a:srgbClr val="000000"/>
                </a:solidFill>
                <a:latin typeface="Times New Roman"/>
              </a:rPr>
            </a:br>
            <a:r>
              <a:rPr lang="en-CA" sz="1312">
                <a:solidFill>
                  <a:srgbClr val="073D86"/>
                </a:solidFill>
                <a:latin typeface="Candara"/>
                <a:cs typeface="Candara"/>
              </a:rPr>
              <a:t>chloride electrode. The pH of aqueous solutions can be measured with a glass</a:t>
            </a:r>
            <a:r>
              <a:rPr lang="en-CA" sz="1704">
                <a:solidFill>
                  <a:srgbClr val="000000"/>
                </a:solidFill>
                <a:latin typeface="Times New Roman"/>
              </a:rPr>
              <a:t/>
            </a:r>
            <a:br>
              <a:rPr lang="en-CA" sz="1704">
                <a:solidFill>
                  <a:srgbClr val="000000"/>
                </a:solidFill>
                <a:latin typeface="Times New Roman"/>
              </a:rPr>
            </a:br>
            <a:r>
              <a:rPr lang="en-CA" sz="1312">
                <a:solidFill>
                  <a:srgbClr val="073D86"/>
                </a:solidFill>
                <a:latin typeface="Candara"/>
                <a:cs typeface="Candara"/>
              </a:rPr>
              <a:t>electrode and a pH meter, or an indicator</a:t>
            </a:r>
          </a:p>
          <a:p>
            <a:pPr>
              <a:lnSpc>
                <a:spcPts val="1625"/>
              </a:lnSpc>
            </a:pPr>
            <a:endParaRPr lang="en-CA" sz="1704">
              <a:solidFill>
                <a:srgbClr val="000000"/>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79" name="Picture 1"/>
          <p:cNvPicPr>
            <a:picLocks/>
          </p:cNvPicPr>
          <p:nvPr/>
        </p:nvPicPr>
        <p:blipFill>
          <a:blip r:embed="rId2" cstate="print"/>
          <a:stretch>
            <a:fillRect/>
          </a:stretch>
        </p:blipFill>
        <p:spPr>
          <a:xfrm>
            <a:off x="0" y="0"/>
            <a:ext cx="9144000" cy="6845300"/>
          </a:xfrm>
          <a:prstGeom prst="rect">
            <a:avLst/>
          </a:prstGeom>
        </p:spPr>
      </p:pic>
      <p:sp>
        <p:nvSpPr>
          <p:cNvPr id="1048684" name="TextBox 2"/>
          <p:cNvSpPr txBox="1"/>
          <p:nvPr/>
        </p:nvSpPr>
        <p:spPr>
          <a:xfrm>
            <a:off x="3492500" y="609600"/>
            <a:ext cx="2235200" cy="1320800"/>
          </a:xfrm>
          <a:prstGeom prst="rect">
            <a:avLst/>
          </a:prstGeom>
          <a:noFill/>
        </p:spPr>
        <p:txBody>
          <a:bodyPr vert="horz" wrap="none" lIns="0" tIns="0" rIns="0" bIns="0" rtlCol="0">
            <a:spAutoFit/>
          </a:bodyPr>
          <a:lstStyle/>
          <a:p>
            <a:pPr>
              <a:lnSpc>
                <a:spcPts val="5060"/>
              </a:lnSpc>
            </a:pPr>
            <a:r>
              <a:rPr lang="en-CA" sz="4404">
                <a:solidFill>
                  <a:srgbClr val="FFFFFF"/>
                </a:solidFill>
                <a:latin typeface="Candara"/>
                <a:cs typeface="Candara"/>
              </a:rPr>
              <a:t>Vibration</a:t>
            </a:r>
          </a:p>
          <a:p>
            <a:pPr>
              <a:lnSpc>
                <a:spcPts val="5060"/>
              </a:lnSpc>
            </a:pPr>
            <a:endParaRPr lang="en-CA" sz="4404">
              <a:solidFill>
                <a:srgbClr val="000000"/>
              </a:solidFill>
            </a:endParaRPr>
          </a:p>
        </p:txBody>
      </p:sp>
      <p:sp>
        <p:nvSpPr>
          <p:cNvPr id="1048685" name="TextBox 3"/>
          <p:cNvSpPr txBox="1"/>
          <p:nvPr/>
        </p:nvSpPr>
        <p:spPr>
          <a:xfrm>
            <a:off x="965200" y="2705100"/>
            <a:ext cx="7213600" cy="1270000"/>
          </a:xfrm>
          <a:prstGeom prst="rect">
            <a:avLst/>
          </a:prstGeom>
          <a:noFill/>
        </p:spPr>
        <p:txBody>
          <a:bodyPr vert="horz" wrap="none" lIns="0" tIns="0" rIns="0" bIns="0" rtlCol="0">
            <a:spAutoFit/>
          </a:bodyPr>
          <a:lstStyle/>
          <a:p>
            <a:pPr>
              <a:lnSpc>
                <a:spcPts val="1630"/>
              </a:lnSpc>
            </a:pPr>
            <a:r>
              <a:rPr lang="en-CA" sz="1704">
                <a:solidFill>
                  <a:srgbClr val="073D86"/>
                </a:solidFill>
                <a:latin typeface="Candara"/>
                <a:cs typeface="Candara"/>
              </a:rPr>
              <a:t>Vibration is a mechanical phenomenon whereby oscillations occur about an</a:t>
            </a:r>
            <a:r>
              <a:rPr lang="en-CA" sz="1704">
                <a:solidFill>
                  <a:srgbClr val="000000"/>
                </a:solidFill>
                <a:latin typeface="Times New Roman"/>
              </a:rPr>
              <a:t/>
            </a:r>
            <a:br>
              <a:rPr lang="en-CA" sz="1704">
                <a:solidFill>
                  <a:srgbClr val="000000"/>
                </a:solidFill>
                <a:latin typeface="Times New Roman"/>
              </a:rPr>
            </a:br>
            <a:r>
              <a:rPr lang="en-CA" sz="1704">
                <a:solidFill>
                  <a:srgbClr val="073D86"/>
                </a:solidFill>
                <a:latin typeface="Candara"/>
                <a:cs typeface="Candara"/>
              </a:rPr>
              <a:t>equilibrium point. The word comes from Latin vibrationem ("shaking,</a:t>
            </a:r>
            <a:r>
              <a:rPr lang="en-CA" sz="1704">
                <a:solidFill>
                  <a:srgbClr val="000000"/>
                </a:solidFill>
                <a:latin typeface="Times New Roman"/>
              </a:rPr>
              <a:t/>
            </a:r>
            <a:br>
              <a:rPr lang="en-CA" sz="1704">
                <a:solidFill>
                  <a:srgbClr val="000000"/>
                </a:solidFill>
                <a:latin typeface="Times New Roman"/>
              </a:rPr>
            </a:br>
            <a:r>
              <a:rPr lang="en-CA" sz="1704">
                <a:solidFill>
                  <a:srgbClr val="073D86"/>
                </a:solidFill>
                <a:latin typeface="Candara"/>
                <a:cs typeface="Candara"/>
              </a:rPr>
              <a:t>brandishing"). The oscillations may be periodic, such as the motion of a</a:t>
            </a:r>
            <a:r>
              <a:rPr lang="en-CA" sz="1704">
                <a:solidFill>
                  <a:srgbClr val="000000"/>
                </a:solidFill>
                <a:latin typeface="Times New Roman"/>
              </a:rPr>
              <a:t/>
            </a:r>
            <a:br>
              <a:rPr lang="en-CA" sz="1704">
                <a:solidFill>
                  <a:srgbClr val="000000"/>
                </a:solidFill>
                <a:latin typeface="Times New Roman"/>
              </a:rPr>
            </a:br>
            <a:r>
              <a:rPr lang="en-CA" sz="1704">
                <a:solidFill>
                  <a:srgbClr val="073D86"/>
                </a:solidFill>
                <a:latin typeface="Candara"/>
                <a:cs typeface="Candara"/>
              </a:rPr>
              <a:t>pendulum—or random, such as the movement of a tire on a gravel road.</a:t>
            </a:r>
          </a:p>
          <a:p>
            <a:pPr>
              <a:lnSpc>
                <a:spcPts val="1630"/>
              </a:lnSpc>
            </a:pPr>
            <a:endParaRPr lang="en-CA" sz="1704">
              <a:solidFill>
                <a:srgbClr val="000000"/>
              </a:solidFill>
            </a:endParaRPr>
          </a:p>
        </p:txBody>
      </p:sp>
      <p:sp>
        <p:nvSpPr>
          <p:cNvPr id="1048686" name="TextBox 4"/>
          <p:cNvSpPr txBox="1"/>
          <p:nvPr/>
        </p:nvSpPr>
        <p:spPr>
          <a:xfrm>
            <a:off x="698500" y="3568700"/>
            <a:ext cx="7797800" cy="762000"/>
          </a:xfrm>
          <a:prstGeom prst="rect">
            <a:avLst/>
          </a:prstGeom>
          <a:noFill/>
        </p:spPr>
        <p:txBody>
          <a:bodyPr vert="horz" wrap="none" lIns="0" tIns="0" rIns="0" bIns="0" rtlCol="0">
            <a:spAutoFit/>
          </a:bodyPr>
          <a:lstStyle/>
          <a:p>
            <a:pPr>
              <a:lnSpc>
                <a:spcPts val="1700"/>
              </a:lnSpc>
              <a:tabLst>
                <a:tab pos="266700" algn="l"/>
              </a:tabLst>
            </a:pPr>
            <a:r>
              <a:rPr lang="en-CA" sz="1704">
                <a:solidFill>
                  <a:srgbClr val="30B6FC"/>
                </a:solidFill>
                <a:latin typeface="Arial Unicode MS"/>
                <a:cs typeface="Arial Unicode MS"/>
              </a:rPr>
              <a:t></a:t>
            </a:r>
            <a:r>
              <a:rPr lang="en-CA" sz="1704">
                <a:solidFill>
                  <a:srgbClr val="073D86"/>
                </a:solidFill>
                <a:latin typeface="Candara"/>
                <a:cs typeface="Candara"/>
              </a:rPr>
              <a:t> Vibration can be desirable: for example, the motion of a tuning fork, the reed in a</a:t>
            </a:r>
            <a:r>
              <a:rPr lang="en-CA" sz="1704">
                <a:solidFill>
                  <a:srgbClr val="000000"/>
                </a:solidFill>
                <a:latin typeface="Times New Roman"/>
              </a:rPr>
              <a:t/>
            </a:r>
            <a:br>
              <a:rPr lang="en-CA" sz="1704">
                <a:solidFill>
                  <a:srgbClr val="000000"/>
                </a:solidFill>
                <a:latin typeface="Times New Roman"/>
              </a:rPr>
            </a:br>
            <a:r>
              <a:rPr lang="en-CA" sz="1704">
                <a:solidFill>
                  <a:srgbClr val="073D86"/>
                </a:solidFill>
                <a:latin typeface="Candara"/>
                <a:cs typeface="Candara"/>
              </a:rPr>
              <a:t>	woodwind instrument or harmonica, a mobile phone, or the cone of a</a:t>
            </a:r>
          </a:p>
          <a:p>
            <a:pPr>
              <a:lnSpc>
                <a:spcPts val="1700"/>
              </a:lnSpc>
            </a:pPr>
            <a:endParaRPr lang="en-CA" sz="1704">
              <a:solidFill>
                <a:srgbClr val="000000"/>
              </a:solidFill>
            </a:endParaRPr>
          </a:p>
        </p:txBody>
      </p:sp>
      <p:sp>
        <p:nvSpPr>
          <p:cNvPr id="1048687" name="TextBox 5"/>
          <p:cNvSpPr txBox="1"/>
          <p:nvPr/>
        </p:nvSpPr>
        <p:spPr>
          <a:xfrm>
            <a:off x="965200" y="4000500"/>
            <a:ext cx="1231900" cy="508000"/>
          </a:xfrm>
          <a:prstGeom prst="rect">
            <a:avLst/>
          </a:prstGeom>
          <a:noFill/>
        </p:spPr>
        <p:txBody>
          <a:bodyPr vert="horz" wrap="none" lIns="0" tIns="0" rIns="0" bIns="0" rtlCol="0">
            <a:spAutoFit/>
          </a:bodyPr>
          <a:lstStyle/>
          <a:p>
            <a:pPr>
              <a:lnSpc>
                <a:spcPts val="1575"/>
              </a:lnSpc>
            </a:pPr>
            <a:r>
              <a:rPr lang="en-CA" sz="1706">
                <a:solidFill>
                  <a:srgbClr val="073D86"/>
                </a:solidFill>
                <a:latin typeface="Candara"/>
                <a:cs typeface="Candara"/>
              </a:rPr>
              <a:t>loudspeaker.</a:t>
            </a:r>
          </a:p>
          <a:p>
            <a:pPr>
              <a:lnSpc>
                <a:spcPts val="1575"/>
              </a:lnSpc>
            </a:pPr>
            <a:endParaRPr lang="en-CA" sz="1706">
              <a:solidFill>
                <a:srgbClr val="000000"/>
              </a:solidFill>
            </a:endParaRPr>
          </a:p>
        </p:txBody>
      </p:sp>
      <p:sp>
        <p:nvSpPr>
          <p:cNvPr id="1048688" name="TextBox 6"/>
          <p:cNvSpPr txBox="1"/>
          <p:nvPr/>
        </p:nvSpPr>
        <p:spPr>
          <a:xfrm>
            <a:off x="698500" y="4216400"/>
            <a:ext cx="7518400" cy="508000"/>
          </a:xfrm>
          <a:prstGeom prst="rect">
            <a:avLst/>
          </a:prstGeom>
          <a:noFill/>
        </p:spPr>
        <p:txBody>
          <a:bodyPr vert="horz" wrap="none" lIns="0" tIns="0" rIns="0" bIns="0" rtlCol="0">
            <a:spAutoFit/>
          </a:bodyPr>
          <a:lstStyle/>
          <a:p>
            <a:pPr>
              <a:lnSpc>
                <a:spcPts val="1955"/>
              </a:lnSpc>
            </a:pPr>
            <a:r>
              <a:rPr lang="en-CA" sz="1704">
                <a:solidFill>
                  <a:srgbClr val="30B6FC"/>
                </a:solidFill>
                <a:latin typeface="Arial Unicode MS"/>
                <a:cs typeface="Arial Unicode MS"/>
              </a:rPr>
              <a:t></a:t>
            </a:r>
            <a:r>
              <a:rPr lang="en-CA" sz="1704">
                <a:solidFill>
                  <a:srgbClr val="073D86"/>
                </a:solidFill>
                <a:latin typeface="Candara"/>
                <a:cs typeface="Candara"/>
              </a:rPr>
              <a:t> In many cases, however, vibration is undesirable, wasting energy and creating</a:t>
            </a:r>
          </a:p>
          <a:p>
            <a:pPr>
              <a:lnSpc>
                <a:spcPts val="1955"/>
              </a:lnSpc>
            </a:pPr>
            <a:endParaRPr lang="en-CA" sz="1704">
              <a:solidFill>
                <a:srgbClr val="000000"/>
              </a:solidFill>
            </a:endParaRPr>
          </a:p>
        </p:txBody>
      </p:sp>
      <p:sp>
        <p:nvSpPr>
          <p:cNvPr id="1048689" name="TextBox 7"/>
          <p:cNvSpPr txBox="1"/>
          <p:nvPr/>
        </p:nvSpPr>
        <p:spPr>
          <a:xfrm>
            <a:off x="965200" y="4457700"/>
            <a:ext cx="7823200" cy="1270000"/>
          </a:xfrm>
          <a:prstGeom prst="rect">
            <a:avLst/>
          </a:prstGeom>
          <a:noFill/>
        </p:spPr>
        <p:txBody>
          <a:bodyPr vert="horz" wrap="none" lIns="0" tIns="0" rIns="0" bIns="0" rtlCol="0">
            <a:spAutoFit/>
          </a:bodyPr>
          <a:lstStyle/>
          <a:p>
            <a:pPr>
              <a:lnSpc>
                <a:spcPts val="1630"/>
              </a:lnSpc>
            </a:pPr>
            <a:r>
              <a:rPr lang="en-CA" sz="1704">
                <a:solidFill>
                  <a:srgbClr val="073D86"/>
                </a:solidFill>
                <a:latin typeface="Candara"/>
                <a:cs typeface="Candara"/>
              </a:rPr>
              <a:t>unwanted sound. For example, the vibrational motions of engines, electric motors,</a:t>
            </a:r>
            <a:r>
              <a:rPr lang="en-CA" sz="1704">
                <a:solidFill>
                  <a:srgbClr val="000000"/>
                </a:solidFill>
                <a:latin typeface="Times New Roman"/>
              </a:rPr>
              <a:t/>
            </a:r>
            <a:br>
              <a:rPr lang="en-CA" sz="1704">
                <a:solidFill>
                  <a:srgbClr val="000000"/>
                </a:solidFill>
                <a:latin typeface="Times New Roman"/>
              </a:rPr>
            </a:br>
            <a:r>
              <a:rPr lang="en-CA" sz="1704">
                <a:solidFill>
                  <a:srgbClr val="073D86"/>
                </a:solidFill>
                <a:latin typeface="Candara"/>
                <a:cs typeface="Candara"/>
              </a:rPr>
              <a:t>or any mechanical device in operation are typically unwanted. Such vibrations</a:t>
            </a:r>
            <a:r>
              <a:rPr lang="en-CA" sz="1704">
                <a:solidFill>
                  <a:srgbClr val="000000"/>
                </a:solidFill>
                <a:latin typeface="Times New Roman"/>
              </a:rPr>
              <a:t/>
            </a:r>
            <a:br>
              <a:rPr lang="en-CA" sz="1704">
                <a:solidFill>
                  <a:srgbClr val="000000"/>
                </a:solidFill>
                <a:latin typeface="Times New Roman"/>
              </a:rPr>
            </a:br>
            <a:r>
              <a:rPr lang="en-CA" sz="1704">
                <a:solidFill>
                  <a:srgbClr val="073D86"/>
                </a:solidFill>
                <a:latin typeface="Candara"/>
                <a:cs typeface="Candara"/>
              </a:rPr>
              <a:t>could be caused by imbalances in the rotating parts, uneven friction, or the</a:t>
            </a:r>
            <a:r>
              <a:rPr lang="en-CA" sz="1704">
                <a:solidFill>
                  <a:srgbClr val="000000"/>
                </a:solidFill>
                <a:latin typeface="Times New Roman"/>
              </a:rPr>
              <a:t/>
            </a:r>
            <a:br>
              <a:rPr lang="en-CA" sz="1704">
                <a:solidFill>
                  <a:srgbClr val="000000"/>
                </a:solidFill>
                <a:latin typeface="Times New Roman"/>
              </a:rPr>
            </a:br>
            <a:r>
              <a:rPr lang="en-CA" sz="1704">
                <a:solidFill>
                  <a:srgbClr val="073D86"/>
                </a:solidFill>
                <a:latin typeface="Candara"/>
                <a:cs typeface="Candara"/>
              </a:rPr>
              <a:t>meshing of gear teeth. Careful designs usually minimize unwanted vibrations.</a:t>
            </a:r>
          </a:p>
          <a:p>
            <a:pPr>
              <a:lnSpc>
                <a:spcPts val="1630"/>
              </a:lnSpc>
            </a:pPr>
            <a:endParaRPr lang="en-CA" sz="1704">
              <a:solidFill>
                <a:srgbClr val="000000"/>
              </a:solidFill>
            </a:endParaRPr>
          </a:p>
        </p:txBody>
      </p:sp>
      <p:sp>
        <p:nvSpPr>
          <p:cNvPr id="1048690" name="TextBox 8"/>
          <p:cNvSpPr txBox="1"/>
          <p:nvPr/>
        </p:nvSpPr>
        <p:spPr>
          <a:xfrm>
            <a:off x="698500" y="5346700"/>
            <a:ext cx="7899400" cy="762000"/>
          </a:xfrm>
          <a:prstGeom prst="rect">
            <a:avLst/>
          </a:prstGeom>
          <a:noFill/>
        </p:spPr>
        <p:txBody>
          <a:bodyPr vert="horz" wrap="none" lIns="0" tIns="0" rIns="0" bIns="0" rtlCol="0">
            <a:spAutoFit/>
          </a:bodyPr>
          <a:lstStyle/>
          <a:p>
            <a:pPr>
              <a:lnSpc>
                <a:spcPts val="1600"/>
              </a:lnSpc>
              <a:tabLst>
                <a:tab pos="266700" algn="l"/>
              </a:tabLst>
            </a:pPr>
            <a:r>
              <a:rPr lang="en-CA" sz="1704">
                <a:solidFill>
                  <a:srgbClr val="30B6FC"/>
                </a:solidFill>
                <a:latin typeface="Arial Unicode MS"/>
                <a:cs typeface="Arial Unicode MS"/>
              </a:rPr>
              <a:t></a:t>
            </a:r>
            <a:r>
              <a:rPr lang="en-CA" sz="1704">
                <a:solidFill>
                  <a:srgbClr val="073D86"/>
                </a:solidFill>
                <a:latin typeface="Candara"/>
                <a:cs typeface="Candara"/>
              </a:rPr>
              <a:t> The studies of sound and vibration are closely related. Sound, or pressure waves,</a:t>
            </a:r>
            <a:r>
              <a:rPr lang="en-CA" sz="1706">
                <a:solidFill>
                  <a:srgbClr val="000000"/>
                </a:solidFill>
                <a:latin typeface="Times New Roman"/>
              </a:rPr>
              <a:t/>
            </a:r>
            <a:br>
              <a:rPr lang="en-CA" sz="1706">
                <a:solidFill>
                  <a:srgbClr val="000000"/>
                </a:solidFill>
                <a:latin typeface="Times New Roman"/>
              </a:rPr>
            </a:br>
            <a:r>
              <a:rPr lang="en-CA" sz="1706">
                <a:solidFill>
                  <a:srgbClr val="073D86"/>
                </a:solidFill>
                <a:latin typeface="Candara"/>
                <a:cs typeface="Candara"/>
              </a:rPr>
              <a:t>	are generated by vibrating structures (e.g. vocal cords); these pressure waves can</a:t>
            </a:r>
          </a:p>
          <a:p>
            <a:pPr>
              <a:lnSpc>
                <a:spcPts val="1600"/>
              </a:lnSpc>
            </a:pPr>
            <a:endParaRPr lang="en-CA" sz="1706">
              <a:solidFill>
                <a:srgbClr val="000000"/>
              </a:solidFill>
            </a:endParaRPr>
          </a:p>
        </p:txBody>
      </p:sp>
      <p:sp>
        <p:nvSpPr>
          <p:cNvPr id="1048691" name="TextBox 9"/>
          <p:cNvSpPr txBox="1"/>
          <p:nvPr/>
        </p:nvSpPr>
        <p:spPr>
          <a:xfrm>
            <a:off x="965200" y="5765800"/>
            <a:ext cx="7747000" cy="762000"/>
          </a:xfrm>
          <a:prstGeom prst="rect">
            <a:avLst/>
          </a:prstGeom>
          <a:noFill/>
        </p:spPr>
        <p:txBody>
          <a:bodyPr vert="horz" wrap="none" lIns="0" tIns="0" rIns="0" bIns="0" rtlCol="0">
            <a:spAutoFit/>
          </a:bodyPr>
          <a:lstStyle/>
          <a:p>
            <a:pPr>
              <a:lnSpc>
                <a:spcPts val="1600"/>
              </a:lnSpc>
            </a:pPr>
            <a:r>
              <a:rPr lang="en-CA" sz="1704">
                <a:solidFill>
                  <a:srgbClr val="073D86"/>
                </a:solidFill>
                <a:latin typeface="Candara"/>
                <a:cs typeface="Candara"/>
              </a:rPr>
              <a:t>also induce the vibration of structures (e.g. ear drum). Hence, attempts to reduce</a:t>
            </a:r>
            <a:r>
              <a:rPr lang="en-CA" sz="1704">
                <a:solidFill>
                  <a:srgbClr val="000000"/>
                </a:solidFill>
                <a:latin typeface="Times New Roman"/>
              </a:rPr>
              <a:t/>
            </a:r>
            <a:br>
              <a:rPr lang="en-CA" sz="1704">
                <a:solidFill>
                  <a:srgbClr val="000000"/>
                </a:solidFill>
                <a:latin typeface="Times New Roman"/>
              </a:rPr>
            </a:br>
            <a:r>
              <a:rPr lang="en-CA" sz="1704">
                <a:solidFill>
                  <a:srgbClr val="073D86"/>
                </a:solidFill>
                <a:latin typeface="Candara"/>
                <a:cs typeface="Candara"/>
              </a:rPr>
              <a:t>noise are often related to issues of vibration.</a:t>
            </a:r>
          </a:p>
          <a:p>
            <a:pPr>
              <a:lnSpc>
                <a:spcPts val="1600"/>
              </a:lnSpc>
            </a:pPr>
            <a:endParaRPr lang="en-CA" sz="1704">
              <a:solidFill>
                <a:srgbClr val="000000"/>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80" name="Picture 1"/>
          <p:cNvPicPr>
            <a:picLocks/>
          </p:cNvPicPr>
          <p:nvPr/>
        </p:nvPicPr>
        <p:blipFill>
          <a:blip r:embed="rId2" cstate="print"/>
          <a:stretch>
            <a:fillRect/>
          </a:stretch>
        </p:blipFill>
        <p:spPr>
          <a:xfrm>
            <a:off x="0" y="0"/>
            <a:ext cx="9144000" cy="6845300"/>
          </a:xfrm>
          <a:prstGeom prst="rect">
            <a:avLst/>
          </a:prstGeom>
        </p:spPr>
      </p:pic>
      <p:sp>
        <p:nvSpPr>
          <p:cNvPr id="1048692" name="TextBox 2"/>
          <p:cNvSpPr txBox="1"/>
          <p:nvPr/>
        </p:nvSpPr>
        <p:spPr>
          <a:xfrm>
            <a:off x="2882900" y="609600"/>
            <a:ext cx="3505200" cy="1320800"/>
          </a:xfrm>
          <a:prstGeom prst="rect">
            <a:avLst/>
          </a:prstGeom>
          <a:noFill/>
        </p:spPr>
        <p:txBody>
          <a:bodyPr vert="horz" wrap="none" lIns="0" tIns="0" rIns="0" bIns="0" rtlCol="0">
            <a:spAutoFit/>
          </a:bodyPr>
          <a:lstStyle/>
          <a:p>
            <a:pPr>
              <a:lnSpc>
                <a:spcPts val="5060"/>
              </a:lnSpc>
            </a:pPr>
            <a:r>
              <a:rPr lang="en-CA" sz="4404">
                <a:solidFill>
                  <a:srgbClr val="FFFFFF"/>
                </a:solidFill>
                <a:latin typeface="Candara"/>
                <a:cs typeface="Candara"/>
              </a:rPr>
              <a:t>Vibration level</a:t>
            </a:r>
          </a:p>
          <a:p>
            <a:pPr>
              <a:lnSpc>
                <a:spcPts val="5060"/>
              </a:lnSpc>
            </a:pPr>
            <a:endParaRPr lang="en-CA" sz="4404">
              <a:solidFill>
                <a:srgbClr val="000000"/>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98" name="Title 1048697"/>
          <p:cNvSpPr>
            <a:spLocks noGrp="1"/>
          </p:cNvSpPr>
          <p:nvPr>
            <p:ph type="ctrTitle"/>
          </p:nvPr>
        </p:nvSpPr>
        <p:spPr>
          <a:xfrm>
            <a:off x="0" y="-367151"/>
            <a:ext cx="8877526" cy="2052590"/>
          </a:xfrm>
        </p:spPr>
        <p:txBody>
          <a:bodyPr/>
          <a:lstStyle/>
          <a:p>
            <a:r>
              <a:rPr lang="en-IN" sz="3400"/>
              <a:t>Two Wattmeter Method of Power</a:t>
            </a:r>
            <a:r>
              <a:rPr lang="en-US" sz="3400"/>
              <a:t> Measurement</a:t>
            </a:r>
            <a:endParaRPr lang="en-IN" sz="3400"/>
          </a:p>
        </p:txBody>
      </p:sp>
      <p:sp>
        <p:nvSpPr>
          <p:cNvPr id="1048699" name="Subtitle 1048698"/>
          <p:cNvSpPr>
            <a:spLocks noGrp="1"/>
          </p:cNvSpPr>
          <p:nvPr>
            <p:ph type="subTitle" idx="1"/>
          </p:nvPr>
        </p:nvSpPr>
        <p:spPr>
          <a:xfrm>
            <a:off x="317722" y="1540288"/>
            <a:ext cx="8242081" cy="5191213"/>
          </a:xfrm>
        </p:spPr>
        <p:txBody>
          <a:bodyPr>
            <a:normAutofit/>
          </a:bodyPr>
          <a:lstStyle/>
          <a:p>
            <a:r>
              <a:rPr lang="en-IN" b="0">
                <a:solidFill>
                  <a:srgbClr val="000000"/>
                </a:solidFill>
              </a:rPr>
              <a:t>Two Wattmeter Method can be employed to measure the power in a 3 phase, three wire star or delta connected the balanced or unbalanced load. In Two wattmeter method the current coils of the wattmeter are connected with any two lines, say R and Y and the potential coil of each wattmeter is joined on the same line, the third line i.e. B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55" name="Picture 1"/>
          <p:cNvPicPr>
            <a:picLocks/>
          </p:cNvPicPr>
          <p:nvPr/>
        </p:nvPicPr>
        <p:blipFill>
          <a:blip r:embed="rId2" cstate="print"/>
          <a:srcRect l="5473" r="5473"/>
          <a:stretch>
            <a:fillRect/>
          </a:stretch>
        </p:blipFill>
        <p:spPr>
          <a:xfrm>
            <a:off x="172855" y="2177337"/>
            <a:ext cx="9144000" cy="6845300"/>
          </a:xfrm>
          <a:prstGeom prst="rect">
            <a:avLst/>
          </a:prstGeom>
        </p:spPr>
      </p:pic>
      <p:sp>
        <p:nvSpPr>
          <p:cNvPr id="1048587" name="TextBox 1048586"/>
          <p:cNvSpPr txBox="1"/>
          <p:nvPr/>
        </p:nvSpPr>
        <p:spPr>
          <a:xfrm>
            <a:off x="295924" y="828596"/>
            <a:ext cx="8552153" cy="1348741"/>
          </a:xfrm>
          <a:prstGeom prst="rect">
            <a:avLst/>
          </a:prstGeom>
        </p:spPr>
        <p:txBody>
          <a:bodyPr wrap="square" rtlCol="0">
            <a:spAutoFit/>
          </a:bodyPr>
          <a:lstStyle/>
          <a:p>
            <a:r>
              <a:rPr lang="en-IN" sz="2800">
                <a:solidFill>
                  <a:srgbClr val="000000"/>
                </a:solidFill>
              </a:rPr>
              <a:t>An LCR meter is a type of electronic test equipment used to measure the inductance (L), capacitance (C), and resistance (R) of an electronic component.</a:t>
            </a:r>
          </a:p>
        </p:txBody>
      </p:sp>
      <p:sp>
        <p:nvSpPr>
          <p:cNvPr id="1048588" name="TextBox 1048587"/>
          <p:cNvSpPr txBox="1"/>
          <p:nvPr/>
        </p:nvSpPr>
        <p:spPr>
          <a:xfrm>
            <a:off x="2286000" y="127560"/>
            <a:ext cx="4572000" cy="701039"/>
          </a:xfrm>
          <a:prstGeom prst="rect">
            <a:avLst/>
          </a:prstGeom>
        </p:spPr>
        <p:txBody>
          <a:bodyPr wrap="square" rtlCol="0">
            <a:spAutoFit/>
          </a:bodyPr>
          <a:lstStyle/>
          <a:p>
            <a:r>
              <a:rPr lang="en-IN" sz="4200" b="1">
                <a:solidFill>
                  <a:srgbClr val="000000"/>
                </a:solidFill>
              </a:rPr>
              <a:t>LCR meter</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00" name="TextBox 1048699"/>
          <p:cNvSpPr txBox="1"/>
          <p:nvPr/>
        </p:nvSpPr>
        <p:spPr>
          <a:xfrm>
            <a:off x="226419" y="5293191"/>
            <a:ext cx="8691163" cy="1348740"/>
          </a:xfrm>
          <a:prstGeom prst="rect">
            <a:avLst/>
          </a:prstGeom>
        </p:spPr>
        <p:txBody>
          <a:bodyPr wrap="square" rtlCol="0">
            <a:spAutoFit/>
          </a:bodyPr>
          <a:lstStyle/>
          <a:p>
            <a:r>
              <a:rPr lang="en-IN" sz="2800">
                <a:solidFill>
                  <a:srgbClr val="000000"/>
                </a:solidFill>
              </a:rPr>
              <a:t>The total instantaneous power absorbed by the three loads Z1, Z2 and Z3, are equal to the sum of the powers measured by the Two wattmeters, W1 and W2.</a:t>
            </a:r>
          </a:p>
        </p:txBody>
      </p:sp>
      <p:pic>
        <p:nvPicPr>
          <p:cNvPr id="2097181" name="Picture 2097180"/>
          <p:cNvPicPr>
            <a:picLocks/>
          </p:cNvPicPr>
          <p:nvPr/>
        </p:nvPicPr>
        <p:blipFill>
          <a:blip r:embed="rId2" cstate="print"/>
          <a:stretch>
            <a:fillRect/>
          </a:stretch>
        </p:blipFill>
        <p:spPr>
          <a:xfrm>
            <a:off x="1222944" y="313297"/>
            <a:ext cx="6456113" cy="4831281"/>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01" name="TextBox 1048700"/>
          <p:cNvSpPr txBox="1"/>
          <p:nvPr/>
        </p:nvSpPr>
        <p:spPr>
          <a:xfrm>
            <a:off x="263602" y="0"/>
            <a:ext cx="8598395" cy="929640"/>
          </a:xfrm>
          <a:prstGeom prst="rect">
            <a:avLst/>
          </a:prstGeom>
        </p:spPr>
        <p:txBody>
          <a:bodyPr wrap="square" rtlCol="0">
            <a:spAutoFit/>
          </a:bodyPr>
          <a:lstStyle/>
          <a:p>
            <a:r>
              <a:rPr lang="en-IN" sz="2900" b="1">
                <a:solidFill>
                  <a:srgbClr val="000000"/>
                </a:solidFill>
              </a:rPr>
              <a:t>Measurement of Power by Two Wattmeter Method in Star Connection</a:t>
            </a:r>
          </a:p>
        </p:txBody>
      </p:sp>
      <p:pic>
        <p:nvPicPr>
          <p:cNvPr id="2097182" name="Picture 2097181"/>
          <p:cNvPicPr>
            <a:picLocks/>
          </p:cNvPicPr>
          <p:nvPr/>
        </p:nvPicPr>
        <p:blipFill>
          <a:blip r:embed="rId2" cstate="print"/>
          <a:stretch>
            <a:fillRect/>
          </a:stretch>
        </p:blipFill>
        <p:spPr>
          <a:xfrm>
            <a:off x="868593" y="1207821"/>
            <a:ext cx="6456113" cy="4831281"/>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02" name="TextBox 1048701"/>
          <p:cNvSpPr txBox="1"/>
          <p:nvPr/>
        </p:nvSpPr>
        <p:spPr>
          <a:xfrm>
            <a:off x="251739" y="139008"/>
            <a:ext cx="8640520" cy="1767840"/>
          </a:xfrm>
          <a:prstGeom prst="rect">
            <a:avLst/>
          </a:prstGeom>
        </p:spPr>
        <p:txBody>
          <a:bodyPr wrap="square" rtlCol="0">
            <a:spAutoFit/>
          </a:bodyPr>
          <a:lstStyle/>
          <a:p>
            <a:r>
              <a:rPr lang="en-IN" sz="2800">
                <a:solidFill>
                  <a:srgbClr val="000000"/>
                </a:solidFill>
              </a:rPr>
              <a:t>Considering the above figure (A) in which Two Wattmeter W1 and W2 are connected, the instantaneous current through the current coil of Wattmeter, W1 is given by the equation shown below.</a:t>
            </a:r>
          </a:p>
        </p:txBody>
      </p:sp>
      <p:pic>
        <p:nvPicPr>
          <p:cNvPr id="2097183" name="Picture 2097182"/>
          <p:cNvPicPr>
            <a:picLocks/>
          </p:cNvPicPr>
          <p:nvPr/>
        </p:nvPicPr>
        <p:blipFill>
          <a:blip r:embed="rId2" cstate="print"/>
          <a:stretch>
            <a:fillRect/>
          </a:stretch>
        </p:blipFill>
        <p:spPr>
          <a:xfrm>
            <a:off x="431232" y="2087333"/>
            <a:ext cx="2917421" cy="587704"/>
          </a:xfrm>
          <a:prstGeom prst="rect">
            <a:avLst/>
          </a:prstGeom>
        </p:spPr>
      </p:pic>
      <p:sp>
        <p:nvSpPr>
          <p:cNvPr id="1048703" name="TextBox 1048702"/>
          <p:cNvSpPr txBox="1"/>
          <p:nvPr/>
        </p:nvSpPr>
        <p:spPr>
          <a:xfrm>
            <a:off x="251738" y="2675037"/>
            <a:ext cx="8605168" cy="929640"/>
          </a:xfrm>
          <a:prstGeom prst="rect">
            <a:avLst/>
          </a:prstGeom>
        </p:spPr>
        <p:txBody>
          <a:bodyPr wrap="square" rtlCol="0">
            <a:spAutoFit/>
          </a:bodyPr>
          <a:lstStyle/>
          <a:p>
            <a:r>
              <a:rPr lang="en-IN" sz="2800">
                <a:solidFill>
                  <a:srgbClr val="000000"/>
                </a:solidFill>
              </a:rPr>
              <a:t>Instantaneous potential difference across the potential coil of Wattmeter, W1 is given as</a:t>
            </a:r>
          </a:p>
        </p:txBody>
      </p:sp>
      <p:pic>
        <p:nvPicPr>
          <p:cNvPr id="2097184" name="Picture 2097183"/>
          <p:cNvPicPr>
            <a:picLocks/>
          </p:cNvPicPr>
          <p:nvPr/>
        </p:nvPicPr>
        <p:blipFill>
          <a:blip r:embed="rId3" cstate="print"/>
          <a:stretch>
            <a:fillRect/>
          </a:stretch>
        </p:blipFill>
        <p:spPr>
          <a:xfrm>
            <a:off x="431232" y="3604676"/>
            <a:ext cx="4498537" cy="778591"/>
          </a:xfrm>
          <a:prstGeom prst="rect">
            <a:avLst/>
          </a:prstGeom>
        </p:spPr>
      </p:pic>
      <p:sp>
        <p:nvSpPr>
          <p:cNvPr id="1048704" name="TextBox 1048703"/>
          <p:cNvSpPr txBox="1"/>
          <p:nvPr/>
        </p:nvSpPr>
        <p:spPr>
          <a:xfrm>
            <a:off x="251738" y="4192381"/>
            <a:ext cx="8385494" cy="929641"/>
          </a:xfrm>
          <a:prstGeom prst="rect">
            <a:avLst/>
          </a:prstGeom>
        </p:spPr>
        <p:txBody>
          <a:bodyPr wrap="square" rtlCol="0">
            <a:spAutoFit/>
          </a:bodyPr>
          <a:lstStyle/>
          <a:p>
            <a:r>
              <a:rPr lang="en-IN" sz="2800">
                <a:solidFill>
                  <a:srgbClr val="000000"/>
                </a:solidFill>
              </a:rPr>
              <a:t>Instantaneous power measured by the Wattmeter, W1 is</a:t>
            </a:r>
          </a:p>
        </p:txBody>
      </p:sp>
      <p:pic>
        <p:nvPicPr>
          <p:cNvPr id="2097185" name="Picture 2097184"/>
          <p:cNvPicPr>
            <a:picLocks/>
          </p:cNvPicPr>
          <p:nvPr/>
        </p:nvPicPr>
        <p:blipFill>
          <a:blip r:embed="rId4" cstate="print"/>
          <a:stretch>
            <a:fillRect/>
          </a:stretch>
        </p:blipFill>
        <p:spPr>
          <a:xfrm>
            <a:off x="587704" y="5312905"/>
            <a:ext cx="6140654" cy="1054411"/>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05" name="TextBox 1048704"/>
          <p:cNvSpPr txBox="1"/>
          <p:nvPr/>
        </p:nvSpPr>
        <p:spPr>
          <a:xfrm>
            <a:off x="203524" y="195997"/>
            <a:ext cx="8736953" cy="929640"/>
          </a:xfrm>
          <a:prstGeom prst="rect">
            <a:avLst/>
          </a:prstGeom>
        </p:spPr>
        <p:txBody>
          <a:bodyPr wrap="square" rtlCol="0">
            <a:spAutoFit/>
          </a:bodyPr>
          <a:lstStyle/>
          <a:p>
            <a:r>
              <a:rPr lang="en-IN" sz="2800">
                <a:solidFill>
                  <a:srgbClr val="000000"/>
                </a:solidFill>
              </a:rPr>
              <a:t>The instantaneous current through the current coil of Wattmeter, W2 is given by the equation</a:t>
            </a:r>
          </a:p>
        </p:txBody>
      </p:sp>
      <p:pic>
        <p:nvPicPr>
          <p:cNvPr id="2097186" name="Picture 2097185"/>
          <p:cNvPicPr>
            <a:picLocks/>
          </p:cNvPicPr>
          <p:nvPr/>
        </p:nvPicPr>
        <p:blipFill>
          <a:blip r:embed="rId2" cstate="print"/>
          <a:stretch>
            <a:fillRect/>
          </a:stretch>
        </p:blipFill>
        <p:spPr>
          <a:xfrm>
            <a:off x="518563" y="1397958"/>
            <a:ext cx="2420311" cy="432136"/>
          </a:xfrm>
          <a:prstGeom prst="rect">
            <a:avLst/>
          </a:prstGeom>
        </p:spPr>
      </p:pic>
      <p:sp>
        <p:nvSpPr>
          <p:cNvPr id="1048706" name="TextBox 1048705"/>
          <p:cNvSpPr txBox="1"/>
          <p:nvPr/>
        </p:nvSpPr>
        <p:spPr>
          <a:xfrm>
            <a:off x="203524" y="1830093"/>
            <a:ext cx="8502441" cy="1767840"/>
          </a:xfrm>
          <a:prstGeom prst="rect">
            <a:avLst/>
          </a:prstGeom>
        </p:spPr>
        <p:txBody>
          <a:bodyPr wrap="square" rtlCol="0">
            <a:spAutoFit/>
          </a:bodyPr>
          <a:lstStyle/>
          <a:p>
            <a:r>
              <a:rPr lang="en-IN" sz="2800">
                <a:solidFill>
                  <a:srgbClr val="000000"/>
                </a:solidFill>
              </a:rPr>
              <a:t>Instantaneous potential difference across the potential coil of Wattmeter, W2 is given as
</a:t>
            </a:r>
          </a:p>
        </p:txBody>
      </p:sp>
      <p:pic>
        <p:nvPicPr>
          <p:cNvPr id="2097187" name="Picture 2097186"/>
          <p:cNvPicPr>
            <a:picLocks/>
          </p:cNvPicPr>
          <p:nvPr/>
        </p:nvPicPr>
        <p:blipFill>
          <a:blip r:embed="rId3" cstate="print"/>
          <a:stretch>
            <a:fillRect/>
          </a:stretch>
        </p:blipFill>
        <p:spPr>
          <a:xfrm>
            <a:off x="835857" y="2899512"/>
            <a:ext cx="1529761" cy="414850"/>
          </a:xfrm>
          <a:prstGeom prst="rect">
            <a:avLst/>
          </a:prstGeom>
        </p:spPr>
      </p:pic>
      <p:sp>
        <p:nvSpPr>
          <p:cNvPr id="1048707" name="TextBox 1048706"/>
          <p:cNvSpPr txBox="1"/>
          <p:nvPr/>
        </p:nvSpPr>
        <p:spPr>
          <a:xfrm>
            <a:off x="257905" y="3251200"/>
            <a:ext cx="7921235" cy="929640"/>
          </a:xfrm>
          <a:prstGeom prst="rect">
            <a:avLst/>
          </a:prstGeom>
        </p:spPr>
        <p:txBody>
          <a:bodyPr wrap="square" rtlCol="0">
            <a:spAutoFit/>
          </a:bodyPr>
          <a:lstStyle/>
          <a:p>
            <a:r>
              <a:rPr lang="en-IN" sz="2800">
                <a:solidFill>
                  <a:srgbClr val="000000"/>
                </a:solidFill>
              </a:rPr>
              <a:t>Instantaneous power measured by the Wattmeter, W2 is</a:t>
            </a:r>
          </a:p>
        </p:txBody>
      </p:sp>
      <p:pic>
        <p:nvPicPr>
          <p:cNvPr id="2097188" name="Picture 2097187"/>
          <p:cNvPicPr>
            <a:picLocks/>
          </p:cNvPicPr>
          <p:nvPr/>
        </p:nvPicPr>
        <p:blipFill>
          <a:blip r:embed="rId4" cstate="print"/>
          <a:stretch>
            <a:fillRect/>
          </a:stretch>
        </p:blipFill>
        <p:spPr>
          <a:xfrm>
            <a:off x="518562" y="4383780"/>
            <a:ext cx="3007667" cy="458064"/>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08" name="TextBox 1048707"/>
          <p:cNvSpPr txBox="1"/>
          <p:nvPr/>
        </p:nvSpPr>
        <p:spPr>
          <a:xfrm>
            <a:off x="631407" y="0"/>
            <a:ext cx="8057433" cy="1348741"/>
          </a:xfrm>
          <a:prstGeom prst="rect">
            <a:avLst/>
          </a:prstGeom>
        </p:spPr>
        <p:txBody>
          <a:bodyPr wrap="square" rtlCol="0">
            <a:spAutoFit/>
          </a:bodyPr>
          <a:lstStyle/>
          <a:p>
            <a:r>
              <a:rPr lang="en-IN" sz="2800">
                <a:solidFill>
                  <a:srgbClr val="000000"/>
                </a:solidFill>
              </a:rPr>
              <a:t>Therefore, the Total Power Measured by the Two Wattmeters W1 and W2 will be obtained by adding the equation (1) and (2).</a:t>
            </a:r>
          </a:p>
        </p:txBody>
      </p:sp>
      <p:pic>
        <p:nvPicPr>
          <p:cNvPr id="2097189" name="Picture 2097188"/>
          <p:cNvPicPr>
            <a:picLocks/>
          </p:cNvPicPr>
          <p:nvPr/>
        </p:nvPicPr>
        <p:blipFill>
          <a:blip r:embed="rId2" cstate="print"/>
          <a:stretch>
            <a:fillRect/>
          </a:stretch>
        </p:blipFill>
        <p:spPr>
          <a:xfrm>
            <a:off x="885369" y="1348740"/>
            <a:ext cx="5341202" cy="1598903"/>
          </a:xfrm>
          <a:prstGeom prst="rect">
            <a:avLst/>
          </a:prstGeom>
        </p:spPr>
      </p:pic>
      <p:sp>
        <p:nvSpPr>
          <p:cNvPr id="1048709" name="TextBox 1048708"/>
          <p:cNvSpPr txBox="1"/>
          <p:nvPr/>
        </p:nvSpPr>
        <p:spPr>
          <a:xfrm>
            <a:off x="631406" y="3429000"/>
            <a:ext cx="8032080" cy="929640"/>
          </a:xfrm>
          <a:prstGeom prst="rect">
            <a:avLst/>
          </a:prstGeom>
        </p:spPr>
        <p:txBody>
          <a:bodyPr wrap="square" rtlCol="0">
            <a:spAutoFit/>
          </a:bodyPr>
          <a:lstStyle/>
          <a:p>
            <a:r>
              <a:rPr lang="en-IN" sz="2800">
                <a:solidFill>
                  <a:srgbClr val="000000"/>
                </a:solidFill>
              </a:rPr>
              <a:t>Where P – the total power absorbed in the three loads at any instant</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10" name="TextBox 1048709"/>
          <p:cNvSpPr txBox="1"/>
          <p:nvPr/>
        </p:nvSpPr>
        <p:spPr>
          <a:xfrm>
            <a:off x="654838" y="119098"/>
            <a:ext cx="7834325" cy="929640"/>
          </a:xfrm>
          <a:prstGeom prst="rect">
            <a:avLst/>
          </a:prstGeom>
        </p:spPr>
        <p:txBody>
          <a:bodyPr wrap="square" rtlCol="0">
            <a:spAutoFit/>
          </a:bodyPr>
          <a:lstStyle/>
          <a:p>
            <a:r>
              <a:rPr lang="en-IN" sz="2800" b="1">
                <a:solidFill>
                  <a:srgbClr val="000000"/>
                </a:solidFill>
              </a:rPr>
              <a:t>Measurement of Power by Two Wattmeter Method in Delta Connection</a:t>
            </a:r>
          </a:p>
        </p:txBody>
      </p:sp>
      <p:sp>
        <p:nvSpPr>
          <p:cNvPr id="1048711" name="TextBox 1048710"/>
          <p:cNvSpPr txBox="1"/>
          <p:nvPr/>
        </p:nvSpPr>
        <p:spPr>
          <a:xfrm>
            <a:off x="828893" y="1048738"/>
            <a:ext cx="6862320" cy="929640"/>
          </a:xfrm>
          <a:prstGeom prst="rect">
            <a:avLst/>
          </a:prstGeom>
        </p:spPr>
        <p:txBody>
          <a:bodyPr wrap="square" rtlCol="0">
            <a:spAutoFit/>
          </a:bodyPr>
          <a:lstStyle/>
          <a:p>
            <a:r>
              <a:rPr lang="en-IN" sz="2800">
                <a:solidFill>
                  <a:srgbClr val="000000"/>
                </a:solidFill>
              </a:rPr>
              <a:t>Considering the delta connected circuit shown in the figure below.</a:t>
            </a:r>
          </a:p>
        </p:txBody>
      </p:sp>
      <p:pic>
        <p:nvPicPr>
          <p:cNvPr id="2097190" name="Picture 2097189"/>
          <p:cNvPicPr>
            <a:picLocks/>
          </p:cNvPicPr>
          <p:nvPr/>
        </p:nvPicPr>
        <p:blipFill>
          <a:blip r:embed="rId2" cstate="print"/>
          <a:stretch>
            <a:fillRect/>
          </a:stretch>
        </p:blipFill>
        <p:spPr>
          <a:xfrm>
            <a:off x="654838" y="2326909"/>
            <a:ext cx="6412900" cy="3906510"/>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12" name="TextBox 1048711"/>
          <p:cNvSpPr txBox="1"/>
          <p:nvPr/>
        </p:nvSpPr>
        <p:spPr>
          <a:xfrm>
            <a:off x="127419" y="-111280"/>
            <a:ext cx="8021744" cy="929641"/>
          </a:xfrm>
          <a:prstGeom prst="rect">
            <a:avLst/>
          </a:prstGeom>
        </p:spPr>
        <p:txBody>
          <a:bodyPr wrap="square" rtlCol="0">
            <a:spAutoFit/>
          </a:bodyPr>
          <a:lstStyle/>
          <a:p>
            <a:r>
              <a:rPr lang="en-IN" sz="2800">
                <a:solidFill>
                  <a:srgbClr val="000000"/>
                </a:solidFill>
              </a:rPr>
              <a:t>The instantaneous current through the coil of the Wattmeter, W1 is given by the equation</a:t>
            </a:r>
          </a:p>
        </p:txBody>
      </p:sp>
      <p:pic>
        <p:nvPicPr>
          <p:cNvPr id="2097191" name="Picture 2097190"/>
          <p:cNvPicPr>
            <a:picLocks/>
          </p:cNvPicPr>
          <p:nvPr/>
        </p:nvPicPr>
        <p:blipFill>
          <a:blip r:embed="rId2" cstate="print"/>
          <a:stretch>
            <a:fillRect/>
          </a:stretch>
        </p:blipFill>
        <p:spPr>
          <a:xfrm>
            <a:off x="595436" y="1001647"/>
            <a:ext cx="1711259" cy="414850"/>
          </a:xfrm>
          <a:prstGeom prst="rect">
            <a:avLst/>
          </a:prstGeom>
        </p:spPr>
      </p:pic>
      <p:sp>
        <p:nvSpPr>
          <p:cNvPr id="1048713" name="TextBox 1048712"/>
          <p:cNvSpPr txBox="1"/>
          <p:nvPr/>
        </p:nvSpPr>
        <p:spPr>
          <a:xfrm>
            <a:off x="250109" y="1416497"/>
            <a:ext cx="7834637" cy="929640"/>
          </a:xfrm>
          <a:prstGeom prst="rect">
            <a:avLst/>
          </a:prstGeom>
        </p:spPr>
        <p:txBody>
          <a:bodyPr wrap="square" rtlCol="0">
            <a:spAutoFit/>
          </a:bodyPr>
          <a:lstStyle/>
          <a:p>
            <a:r>
              <a:rPr lang="en-IN" sz="2800">
                <a:solidFill>
                  <a:srgbClr val="000000"/>
                </a:solidFill>
              </a:rPr>
              <a:t>Instantaneous Power measured by the Wattmeter, W1 will be</a:t>
            </a:r>
          </a:p>
        </p:txBody>
      </p:sp>
      <p:pic>
        <p:nvPicPr>
          <p:cNvPr id="2097192" name="Picture 2097191"/>
          <p:cNvPicPr>
            <a:picLocks/>
          </p:cNvPicPr>
          <p:nvPr/>
        </p:nvPicPr>
        <p:blipFill>
          <a:blip r:embed="rId3" cstate="print"/>
          <a:stretch>
            <a:fillRect/>
          </a:stretch>
        </p:blipFill>
        <p:spPr>
          <a:xfrm>
            <a:off x="595435" y="2479226"/>
            <a:ext cx="1054412" cy="388922"/>
          </a:xfrm>
          <a:prstGeom prst="rect">
            <a:avLst/>
          </a:prstGeom>
        </p:spPr>
      </p:pic>
      <p:sp>
        <p:nvSpPr>
          <p:cNvPr id="1048714" name="TextBox 1048713"/>
          <p:cNvSpPr txBox="1"/>
          <p:nvPr/>
        </p:nvSpPr>
        <p:spPr>
          <a:xfrm>
            <a:off x="441811" y="2868148"/>
            <a:ext cx="7508411" cy="929641"/>
          </a:xfrm>
          <a:prstGeom prst="rect">
            <a:avLst/>
          </a:prstGeom>
        </p:spPr>
        <p:txBody>
          <a:bodyPr wrap="square" rtlCol="0">
            <a:spAutoFit/>
          </a:bodyPr>
          <a:lstStyle/>
          <a:p>
            <a:r>
              <a:rPr lang="en-IN" sz="2800">
                <a:solidFill>
                  <a:srgbClr val="000000"/>
                </a:solidFill>
              </a:rPr>
              <a:t>Therefore, the instantaneous power measured by the Wattmeter, W1 will be given as</a:t>
            </a:r>
          </a:p>
        </p:txBody>
      </p:sp>
      <p:pic>
        <p:nvPicPr>
          <p:cNvPr id="2097193" name="Picture 2097192"/>
          <p:cNvPicPr>
            <a:picLocks/>
          </p:cNvPicPr>
          <p:nvPr/>
        </p:nvPicPr>
        <p:blipFill>
          <a:blip r:embed="rId4" cstate="print"/>
          <a:stretch>
            <a:fillRect/>
          </a:stretch>
        </p:blipFill>
        <p:spPr>
          <a:xfrm>
            <a:off x="595436" y="3930877"/>
            <a:ext cx="2584174" cy="458064"/>
          </a:xfrm>
          <a:prstGeom prst="rect">
            <a:avLst/>
          </a:prstGeom>
        </p:spPr>
      </p:pic>
      <p:sp>
        <p:nvSpPr>
          <p:cNvPr id="1048715" name="TextBox 1048714"/>
          <p:cNvSpPr txBox="1"/>
          <p:nvPr/>
        </p:nvSpPr>
        <p:spPr>
          <a:xfrm>
            <a:off x="441810" y="4319800"/>
            <a:ext cx="7945010" cy="929640"/>
          </a:xfrm>
          <a:prstGeom prst="rect">
            <a:avLst/>
          </a:prstGeom>
        </p:spPr>
        <p:txBody>
          <a:bodyPr wrap="square" rtlCol="0">
            <a:spAutoFit/>
          </a:bodyPr>
          <a:lstStyle/>
          <a:p>
            <a:r>
              <a:rPr lang="en-IN" sz="2800">
                <a:solidFill>
                  <a:srgbClr val="000000"/>
                </a:solidFill>
              </a:rPr>
              <a:t>The instantaneous current through the current coil of the Wattmeter, W2 is given as</a:t>
            </a:r>
          </a:p>
        </p:txBody>
      </p:sp>
      <p:pic>
        <p:nvPicPr>
          <p:cNvPr id="2097194" name="Picture 2097193"/>
          <p:cNvPicPr>
            <a:picLocks/>
          </p:cNvPicPr>
          <p:nvPr/>
        </p:nvPicPr>
        <p:blipFill>
          <a:blip r:embed="rId5" cstate="print"/>
          <a:stretch>
            <a:fillRect/>
          </a:stretch>
        </p:blipFill>
        <p:spPr>
          <a:xfrm>
            <a:off x="1122640" y="5638362"/>
            <a:ext cx="1693973" cy="371637"/>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16" name="TextBox 1048715"/>
          <p:cNvSpPr txBox="1"/>
          <p:nvPr/>
        </p:nvSpPr>
        <p:spPr>
          <a:xfrm>
            <a:off x="0" y="0"/>
            <a:ext cx="8072561" cy="929640"/>
          </a:xfrm>
          <a:prstGeom prst="rect">
            <a:avLst/>
          </a:prstGeom>
        </p:spPr>
        <p:txBody>
          <a:bodyPr wrap="square" rtlCol="0">
            <a:spAutoFit/>
          </a:bodyPr>
          <a:lstStyle/>
          <a:p>
            <a:r>
              <a:rPr lang="en-IN" sz="2800">
                <a:solidFill>
                  <a:srgbClr val="000000"/>
                </a:solidFill>
              </a:rPr>
              <a:t>The instantaneous potential difference across the potential coil of Wattmeter, W2 is</a:t>
            </a:r>
          </a:p>
        </p:txBody>
      </p:sp>
      <p:pic>
        <p:nvPicPr>
          <p:cNvPr id="2097195" name="Picture 2097194"/>
          <p:cNvPicPr>
            <a:picLocks/>
          </p:cNvPicPr>
          <p:nvPr/>
        </p:nvPicPr>
        <p:blipFill>
          <a:blip r:embed="rId2" cstate="print"/>
          <a:stretch>
            <a:fillRect/>
          </a:stretch>
        </p:blipFill>
        <p:spPr>
          <a:xfrm>
            <a:off x="1292607" y="929640"/>
            <a:ext cx="916128" cy="371637"/>
          </a:xfrm>
          <a:prstGeom prst="rect">
            <a:avLst/>
          </a:prstGeom>
        </p:spPr>
      </p:pic>
      <p:sp>
        <p:nvSpPr>
          <p:cNvPr id="1048717" name="TextBox 1048716"/>
          <p:cNvSpPr txBox="1"/>
          <p:nvPr/>
        </p:nvSpPr>
        <p:spPr>
          <a:xfrm>
            <a:off x="94941" y="1301277"/>
            <a:ext cx="7977619" cy="1767840"/>
          </a:xfrm>
          <a:prstGeom prst="rect">
            <a:avLst/>
          </a:prstGeom>
        </p:spPr>
        <p:txBody>
          <a:bodyPr wrap="square" rtlCol="0">
            <a:spAutoFit/>
          </a:bodyPr>
          <a:lstStyle/>
          <a:p>
            <a:r>
              <a:rPr lang="en-IN" sz="2800">
                <a:solidFill>
                  <a:srgbClr val="000000"/>
                </a:solidFill>
              </a:rPr>
              <a:t>Therefore, the instantaneous power measured by Wattmeter, W2 will be
</a:t>
            </a:r>
          </a:p>
        </p:txBody>
      </p:sp>
      <p:pic>
        <p:nvPicPr>
          <p:cNvPr id="2097196" name="Picture 2097195"/>
          <p:cNvPicPr>
            <a:picLocks/>
          </p:cNvPicPr>
          <p:nvPr/>
        </p:nvPicPr>
        <p:blipFill>
          <a:blip r:embed="rId3" cstate="print"/>
          <a:stretch>
            <a:fillRect/>
          </a:stretch>
        </p:blipFill>
        <p:spPr>
          <a:xfrm>
            <a:off x="789228" y="2383310"/>
            <a:ext cx="2558245" cy="458064"/>
          </a:xfrm>
          <a:prstGeom prst="rect">
            <a:avLst/>
          </a:prstGeom>
        </p:spPr>
      </p:pic>
      <p:sp>
        <p:nvSpPr>
          <p:cNvPr id="1048718" name="TextBox 1048717"/>
          <p:cNvSpPr txBox="1"/>
          <p:nvPr/>
        </p:nvSpPr>
        <p:spPr>
          <a:xfrm>
            <a:off x="94552" y="2841374"/>
            <a:ext cx="7978009" cy="1348740"/>
          </a:xfrm>
          <a:prstGeom prst="rect">
            <a:avLst/>
          </a:prstGeom>
        </p:spPr>
        <p:txBody>
          <a:bodyPr wrap="square" rtlCol="0">
            <a:spAutoFit/>
          </a:bodyPr>
          <a:lstStyle/>
          <a:p>
            <a:r>
              <a:rPr lang="en-IN" sz="2800">
                <a:solidFill>
                  <a:srgbClr val="000000"/>
                </a:solidFill>
              </a:rPr>
              <a:t>Hence, to obtain the total power measured by the Two Wattmeter the two equations, i.e. equation (3) and (4) has to be added</a:t>
            </a:r>
          </a:p>
        </p:txBody>
      </p:sp>
      <p:pic>
        <p:nvPicPr>
          <p:cNvPr id="2097197" name="Picture 2097196"/>
          <p:cNvPicPr>
            <a:picLocks/>
          </p:cNvPicPr>
          <p:nvPr/>
        </p:nvPicPr>
        <p:blipFill>
          <a:blip r:embed="rId4" cstate="print"/>
          <a:stretch>
            <a:fillRect/>
          </a:stretch>
        </p:blipFill>
        <p:spPr>
          <a:xfrm>
            <a:off x="521303" y="4151149"/>
            <a:ext cx="5652340" cy="1970540"/>
          </a:xfrm>
          <a:prstGeom prst="rect">
            <a:avLst/>
          </a:prstGeom>
        </p:spPr>
      </p:pic>
      <p:sp>
        <p:nvSpPr>
          <p:cNvPr id="1048719" name="TextBox 1048718"/>
          <p:cNvSpPr txBox="1"/>
          <p:nvPr/>
        </p:nvSpPr>
        <p:spPr>
          <a:xfrm>
            <a:off x="334458" y="5928359"/>
            <a:ext cx="8228706" cy="929641"/>
          </a:xfrm>
          <a:prstGeom prst="rect">
            <a:avLst/>
          </a:prstGeom>
        </p:spPr>
        <p:txBody>
          <a:bodyPr wrap="square" rtlCol="0">
            <a:spAutoFit/>
          </a:bodyPr>
          <a:lstStyle/>
          <a:p>
            <a:r>
              <a:rPr lang="en-IN" sz="2800">
                <a:solidFill>
                  <a:srgbClr val="000000"/>
                </a:solidFill>
              </a:rPr>
              <a:t>Where P is the total power absorbed in the three loads at any instant</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20" name="TextBox 1048719"/>
          <p:cNvSpPr txBox="1"/>
          <p:nvPr/>
        </p:nvSpPr>
        <p:spPr>
          <a:xfrm>
            <a:off x="149609" y="0"/>
            <a:ext cx="7844246" cy="929640"/>
          </a:xfrm>
          <a:prstGeom prst="rect">
            <a:avLst/>
          </a:prstGeom>
        </p:spPr>
        <p:txBody>
          <a:bodyPr wrap="square" rtlCol="0">
            <a:spAutoFit/>
          </a:bodyPr>
          <a:lstStyle/>
          <a:p>
            <a:r>
              <a:rPr lang="en-IN" sz="2800" b="1">
                <a:solidFill>
                  <a:srgbClr val="000000"/>
                </a:solidFill>
              </a:rPr>
              <a:t>Measurement of Three Phase Power: Three Wattmeter Method</a:t>
            </a:r>
          </a:p>
        </p:txBody>
      </p:sp>
      <p:sp>
        <p:nvSpPr>
          <p:cNvPr id="1048721" name="TextBox 1048720"/>
          <p:cNvSpPr txBox="1"/>
          <p:nvPr/>
        </p:nvSpPr>
        <p:spPr>
          <a:xfrm>
            <a:off x="262853" y="1568043"/>
            <a:ext cx="7617756" cy="4282439"/>
          </a:xfrm>
          <a:prstGeom prst="rect">
            <a:avLst/>
          </a:prstGeom>
        </p:spPr>
        <p:txBody>
          <a:bodyPr wrap="square" rtlCol="0">
            <a:spAutoFit/>
          </a:bodyPr>
          <a:lstStyle/>
          <a:p>
            <a:r>
              <a:rPr lang="en-IN" sz="2800">
                <a:solidFill>
                  <a:srgbClr val="000000"/>
                </a:solidFill>
              </a:rPr>
              <a:t>Three Wattmeter method is employed to measure power in a 3 phase, 4 wire system.However, this method can also be employed in a 3 phase, 3 wire delta connected load, where power consumed by each load is required to be determined separately.
The connections for star connected loads for measuring power by Three wattmeter method is shown below.</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98" name="Picture 2097197"/>
          <p:cNvPicPr>
            <a:picLocks/>
          </p:cNvPicPr>
          <p:nvPr/>
        </p:nvPicPr>
        <p:blipFill>
          <a:blip r:embed="rId2" cstate="print"/>
          <a:stretch>
            <a:fillRect/>
          </a:stretch>
        </p:blipFill>
        <p:spPr>
          <a:xfrm>
            <a:off x="1313694" y="870754"/>
            <a:ext cx="6516612" cy="5116491"/>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56" name="Picture 1"/>
          <p:cNvPicPr>
            <a:picLocks/>
          </p:cNvPicPr>
          <p:nvPr/>
        </p:nvPicPr>
        <p:blipFill>
          <a:blip r:embed="rId2" cstate="print"/>
          <a:stretch>
            <a:fillRect/>
          </a:stretch>
        </p:blipFill>
        <p:spPr>
          <a:xfrm>
            <a:off x="0" y="0"/>
            <a:ext cx="9144000" cy="6845300"/>
          </a:xfrm>
          <a:prstGeom prst="rect">
            <a:avLst/>
          </a:prstGeom>
        </p:spPr>
      </p:pic>
      <p:sp>
        <p:nvSpPr>
          <p:cNvPr id="1048589" name="TextBox 1048588"/>
          <p:cNvSpPr txBox="1"/>
          <p:nvPr/>
        </p:nvSpPr>
        <p:spPr>
          <a:xfrm>
            <a:off x="535461" y="282423"/>
            <a:ext cx="6322538" cy="599439"/>
          </a:xfrm>
          <a:prstGeom prst="rect">
            <a:avLst/>
          </a:prstGeom>
        </p:spPr>
        <p:txBody>
          <a:bodyPr wrap="square" rtlCol="0">
            <a:spAutoFit/>
          </a:bodyPr>
          <a:lstStyle/>
          <a:p>
            <a:r>
              <a:rPr lang="en-IN" sz="3500" b="1">
                <a:solidFill>
                  <a:srgbClr val="000000"/>
                </a:solidFill>
              </a:rPr>
              <a:t>Advantages of an LCR meter</a:t>
            </a:r>
          </a:p>
        </p:txBody>
      </p:sp>
      <p:sp>
        <p:nvSpPr>
          <p:cNvPr id="1048590" name="TextBox 1048589"/>
          <p:cNvSpPr txBox="1"/>
          <p:nvPr/>
        </p:nvSpPr>
        <p:spPr>
          <a:xfrm>
            <a:off x="0" y="2034231"/>
            <a:ext cx="8681889" cy="2606040"/>
          </a:xfrm>
          <a:prstGeom prst="rect">
            <a:avLst/>
          </a:prstGeom>
        </p:spPr>
        <p:txBody>
          <a:bodyPr wrap="square" rtlCol="0">
            <a:spAutoFit/>
          </a:bodyPr>
          <a:lstStyle/>
          <a:p>
            <a:r>
              <a:rPr lang="en-US" sz="2800">
                <a:solidFill>
                  <a:srgbClr val="000000"/>
                </a:solidFill>
              </a:rPr>
              <a:t>1.  One</a:t>
            </a:r>
            <a:r>
              <a:rPr lang="en-IN" sz="2800">
                <a:solidFill>
                  <a:srgbClr val="000000"/>
                </a:solidFill>
              </a:rPr>
              <a:t> thing that is evident is that it is compact and a three in one sort of a measuring unit which is obviously preferable.
</a:t>
            </a:r>
            <a:r>
              <a:rPr lang="en-US" sz="2800">
                <a:solidFill>
                  <a:srgbClr val="000000"/>
                </a:solidFill>
              </a:rPr>
              <a:t>2.  Other</a:t>
            </a:r>
            <a:r>
              <a:rPr lang="en-IN" sz="2800">
                <a:solidFill>
                  <a:srgbClr val="000000"/>
                </a:solidFill>
              </a:rPr>
              <a:t> than this it is also worth mentioning here that an LCR meter is quite accurate and gives the readings with a high precision.</a:t>
            </a:r>
          </a:p>
        </p:txBody>
      </p:sp>
      <p:sp>
        <p:nvSpPr>
          <p:cNvPr id="1048591" name="TextBox 1048590"/>
          <p:cNvSpPr txBox="1"/>
          <p:nvPr/>
        </p:nvSpPr>
        <p:spPr>
          <a:xfrm>
            <a:off x="0" y="4487563"/>
            <a:ext cx="8423617" cy="2186940"/>
          </a:xfrm>
          <a:prstGeom prst="rect">
            <a:avLst/>
          </a:prstGeom>
        </p:spPr>
        <p:txBody>
          <a:bodyPr wrap="square" rtlCol="0">
            <a:spAutoFit/>
          </a:bodyPr>
          <a:lstStyle/>
          <a:p>
            <a:r>
              <a:rPr lang="en-US" sz="2800">
                <a:solidFill>
                  <a:srgbClr val="000000"/>
                </a:solidFill>
              </a:rPr>
              <a:t>3.  It</a:t>
            </a:r>
            <a:r>
              <a:rPr lang="en-IN" sz="2800">
                <a:solidFill>
                  <a:srgbClr val="000000"/>
                </a:solidFill>
              </a:rPr>
              <a:t> can also tell about the angle between the voltage and the current measure if needed.
</a:t>
            </a:r>
            <a:r>
              <a:rPr lang="en-US" sz="2800">
                <a:solidFill>
                  <a:srgbClr val="000000"/>
                </a:solidFill>
              </a:rPr>
              <a:t>4.  It</a:t>
            </a:r>
            <a:r>
              <a:rPr lang="en-IN" sz="2800">
                <a:solidFill>
                  <a:srgbClr val="000000"/>
                </a:solidFill>
              </a:rPr>
              <a:t> is easy to calibrate and quick to use, the user just needs to connect the two probes of the meter to the DUT as shown below:</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22" name="TextBox 1048721"/>
          <p:cNvSpPr txBox="1"/>
          <p:nvPr/>
        </p:nvSpPr>
        <p:spPr>
          <a:xfrm>
            <a:off x="582768" y="825576"/>
            <a:ext cx="7978462" cy="4282439"/>
          </a:xfrm>
          <a:prstGeom prst="rect">
            <a:avLst/>
          </a:prstGeom>
        </p:spPr>
        <p:txBody>
          <a:bodyPr wrap="square" rtlCol="0">
            <a:spAutoFit/>
          </a:bodyPr>
          <a:lstStyle/>
          <a:p>
            <a:r>
              <a:rPr lang="en-IN" sz="2800">
                <a:solidFill>
                  <a:srgbClr val="000000"/>
                </a:solidFill>
              </a:rPr>
              <a:t>The pressure coil of all the Three wattmeters namely W1, W2 and W3 are connected to a common terminal known as the neutral point. The product of the phase current and line voltage represents as phase power and is recorded by individual wattmeter.
The total power in a Three wattmeter method of power measurement is given by the algebraic sum of the readings of Three wattmeters. i.e</a:t>
            </a:r>
          </a:p>
        </p:txBody>
      </p:sp>
      <p:pic>
        <p:nvPicPr>
          <p:cNvPr id="2097199" name="Picture 2097198"/>
          <p:cNvPicPr>
            <a:picLocks/>
          </p:cNvPicPr>
          <p:nvPr/>
        </p:nvPicPr>
        <p:blipFill>
          <a:blip r:embed="rId2" cstate="print"/>
          <a:stretch>
            <a:fillRect/>
          </a:stretch>
        </p:blipFill>
        <p:spPr>
          <a:xfrm>
            <a:off x="1693973" y="5597237"/>
            <a:ext cx="2878026" cy="440778"/>
          </a:xfrm>
          <a:prstGeom prst="rect">
            <a:avLst/>
          </a:prstGeo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23" name="TextBox 1048722"/>
          <p:cNvSpPr txBox="1"/>
          <p:nvPr/>
        </p:nvSpPr>
        <p:spPr>
          <a:xfrm>
            <a:off x="299949" y="956458"/>
            <a:ext cx="7568247" cy="4282440"/>
          </a:xfrm>
          <a:prstGeom prst="rect">
            <a:avLst/>
          </a:prstGeom>
        </p:spPr>
        <p:txBody>
          <a:bodyPr wrap="square" rtlCol="0">
            <a:spAutoFit/>
          </a:bodyPr>
          <a:lstStyle/>
          <a:p>
            <a:r>
              <a:rPr lang="en-US" sz="2800">
                <a:solidFill>
                  <a:srgbClr val="000000"/>
                </a:solidFill>
              </a:rPr>
              <a:t>Where</a:t>
            </a:r>
            <a:endParaRPr lang="en-IN" sz="2800">
              <a:solidFill>
                <a:srgbClr val="000000"/>
              </a:solidFill>
            </a:endParaRPr>
          </a:p>
          <a:p>
            <a:r>
              <a:rPr lang="en-US" sz="2800">
                <a:solidFill>
                  <a:srgbClr val="000000"/>
                </a:solidFill>
              </a:rPr>
              <a:t>W1</a:t>
            </a:r>
            <a:r>
              <a:rPr lang="en-IN" sz="2800">
                <a:solidFill>
                  <a:srgbClr val="000000"/>
                </a:solidFill>
              </a:rPr>
              <a:t> = V1I1
W2 = V2I2
W3 = V3I3
Except for 3 phase, 4 wire unbalanced load, 3 phase power can be measured by using only Two Wattmeter Method</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57" name="Picture 1"/>
          <p:cNvPicPr>
            <a:picLocks/>
          </p:cNvPicPr>
          <p:nvPr/>
        </p:nvPicPr>
        <p:blipFill>
          <a:blip r:embed="rId2" cstate="print"/>
          <a:stretch>
            <a:fillRect/>
          </a:stretch>
        </p:blipFill>
        <p:spPr>
          <a:xfrm>
            <a:off x="0" y="0"/>
            <a:ext cx="9144000" cy="6845300"/>
          </a:xfrm>
          <a:prstGeom prst="rect">
            <a:avLst/>
          </a:prstGeom>
        </p:spPr>
      </p:pic>
      <p:sp>
        <p:nvSpPr>
          <p:cNvPr id="1048592" name="TextBox 2"/>
          <p:cNvSpPr txBox="1"/>
          <p:nvPr/>
        </p:nvSpPr>
        <p:spPr>
          <a:xfrm>
            <a:off x="3251200" y="609600"/>
            <a:ext cx="2781300" cy="1320800"/>
          </a:xfrm>
          <a:prstGeom prst="rect">
            <a:avLst/>
          </a:prstGeom>
          <a:noFill/>
        </p:spPr>
        <p:txBody>
          <a:bodyPr vert="horz" wrap="none" lIns="0" tIns="0" rIns="0" bIns="0" rtlCol="0">
            <a:spAutoFit/>
          </a:bodyPr>
          <a:lstStyle/>
          <a:p>
            <a:pPr>
              <a:lnSpc>
                <a:spcPts val="5060"/>
              </a:lnSpc>
            </a:pPr>
            <a:r>
              <a:rPr lang="en-CA" sz="4404">
                <a:solidFill>
                  <a:srgbClr val="FFFFFF"/>
                </a:solidFill>
                <a:latin typeface="Candara"/>
                <a:cs typeface="Candara"/>
              </a:rPr>
              <a:t>Transducer</a:t>
            </a:r>
          </a:p>
          <a:p>
            <a:pPr>
              <a:lnSpc>
                <a:spcPts val="5060"/>
              </a:lnSpc>
            </a:pPr>
            <a:endParaRPr lang="en-CA" sz="4404">
              <a:solidFill>
                <a:srgbClr val="000000"/>
              </a:solidFill>
            </a:endParaRPr>
          </a:p>
        </p:txBody>
      </p:sp>
      <p:sp>
        <p:nvSpPr>
          <p:cNvPr id="1048593" name="TextBox 3"/>
          <p:cNvSpPr txBox="1"/>
          <p:nvPr/>
        </p:nvSpPr>
        <p:spPr>
          <a:xfrm>
            <a:off x="1231900" y="2692400"/>
            <a:ext cx="6997700" cy="1270000"/>
          </a:xfrm>
          <a:prstGeom prst="rect">
            <a:avLst/>
          </a:prstGeom>
          <a:noFill/>
        </p:spPr>
        <p:txBody>
          <a:bodyPr vert="horz" wrap="none" lIns="0" tIns="0" rIns="0" bIns="0" rtlCol="0">
            <a:spAutoFit/>
          </a:bodyPr>
          <a:lstStyle/>
          <a:p>
            <a:pPr>
              <a:lnSpc>
                <a:spcPts val="2100"/>
              </a:lnSpc>
            </a:pPr>
            <a:r>
              <a:rPr lang="en-CA" sz="2195">
                <a:solidFill>
                  <a:srgbClr val="073D86"/>
                </a:solidFill>
                <a:latin typeface="Candara"/>
                <a:cs typeface="Candara"/>
              </a:rPr>
              <a:t>This article is about an engineering device. For the similarly</a:t>
            </a:r>
            <a:r>
              <a:rPr lang="en-CA" sz="2195">
                <a:solidFill>
                  <a:srgbClr val="000000"/>
                </a:solidFill>
                <a:latin typeface="Times New Roman"/>
              </a:rPr>
              <a:t/>
            </a:r>
            <a:br>
              <a:rPr lang="en-CA" sz="2195">
                <a:solidFill>
                  <a:srgbClr val="000000"/>
                </a:solidFill>
                <a:latin typeface="Times New Roman"/>
              </a:rPr>
            </a:br>
            <a:r>
              <a:rPr lang="en-CA" sz="2195">
                <a:solidFill>
                  <a:srgbClr val="073D86"/>
                </a:solidFill>
                <a:latin typeface="Candara"/>
                <a:cs typeface="Candara"/>
              </a:rPr>
              <a:t>named concept in computer science, see Finite state</a:t>
            </a:r>
            <a:r>
              <a:rPr lang="en-CA" sz="2195">
                <a:solidFill>
                  <a:srgbClr val="000000"/>
                </a:solidFill>
                <a:latin typeface="Times New Roman"/>
              </a:rPr>
              <a:t/>
            </a:r>
            <a:br>
              <a:rPr lang="en-CA" sz="2195">
                <a:solidFill>
                  <a:srgbClr val="000000"/>
                </a:solidFill>
                <a:latin typeface="Times New Roman"/>
              </a:rPr>
            </a:br>
            <a:r>
              <a:rPr lang="en-CA" sz="2195">
                <a:solidFill>
                  <a:srgbClr val="073D86"/>
                </a:solidFill>
                <a:latin typeface="Candara"/>
                <a:cs typeface="Candara"/>
              </a:rPr>
              <a:t>transducer.</a:t>
            </a:r>
          </a:p>
          <a:p>
            <a:pPr>
              <a:lnSpc>
                <a:spcPts val="2100"/>
              </a:lnSpc>
            </a:pPr>
            <a:endParaRPr lang="en-CA" sz="2195">
              <a:solidFill>
                <a:srgbClr val="000000"/>
              </a:solidFill>
            </a:endParaRPr>
          </a:p>
        </p:txBody>
      </p:sp>
      <p:sp>
        <p:nvSpPr>
          <p:cNvPr id="1048594" name="TextBox 4"/>
          <p:cNvSpPr txBox="1"/>
          <p:nvPr/>
        </p:nvSpPr>
        <p:spPr>
          <a:xfrm>
            <a:off x="952500" y="3568700"/>
            <a:ext cx="6743700" cy="952500"/>
          </a:xfrm>
          <a:prstGeom prst="rect">
            <a:avLst/>
          </a:prstGeom>
          <a:noFill/>
        </p:spPr>
        <p:txBody>
          <a:bodyPr vert="horz" wrap="none" lIns="0" tIns="0" rIns="0" bIns="0" rtlCol="0">
            <a:spAutoFit/>
          </a:bodyPr>
          <a:lstStyle/>
          <a:p>
            <a:pPr>
              <a:lnSpc>
                <a:spcPts val="2100"/>
              </a:lnSpc>
            </a:pPr>
            <a:r>
              <a:rPr lang="en-CA" sz="2195">
                <a:solidFill>
                  <a:srgbClr val="30B6FC"/>
                </a:solidFill>
                <a:latin typeface="Arial Unicode MS"/>
                <a:cs typeface="Arial Unicode MS"/>
              </a:rPr>
              <a:t></a:t>
            </a:r>
            <a:r>
              <a:rPr lang="en-CA" sz="2195">
                <a:solidFill>
                  <a:srgbClr val="073D86"/>
                </a:solidFill>
                <a:latin typeface="Candara"/>
                <a:cs typeface="Candara"/>
              </a:rPr>
              <a:t> A transducer is a device that converts energy from one</a:t>
            </a:r>
            <a:r>
              <a:rPr lang="en-CA" sz="2198">
                <a:solidFill>
                  <a:srgbClr val="000000"/>
                </a:solidFill>
                <a:latin typeface="Times New Roman"/>
              </a:rPr>
              <a:t/>
            </a:r>
            <a:br>
              <a:rPr lang="en-CA" sz="2198">
                <a:solidFill>
                  <a:srgbClr val="000000"/>
                </a:solidFill>
                <a:latin typeface="Times New Roman"/>
              </a:rPr>
            </a:br>
            <a:r>
              <a:rPr lang="en-CA" sz="2198">
                <a:solidFill>
                  <a:srgbClr val="073D86"/>
                </a:solidFill>
                <a:latin typeface="Candara"/>
                <a:cs typeface="Candara"/>
              </a:rPr>
              <a:t>form to another. Usually a transducer converts a signal in</a:t>
            </a:r>
          </a:p>
          <a:p>
            <a:pPr>
              <a:lnSpc>
                <a:spcPts val="2100"/>
              </a:lnSpc>
            </a:pPr>
            <a:endParaRPr lang="en-CA" sz="2198">
              <a:solidFill>
                <a:srgbClr val="000000"/>
              </a:solidFill>
            </a:endParaRPr>
          </a:p>
        </p:txBody>
      </p:sp>
      <p:sp>
        <p:nvSpPr>
          <p:cNvPr id="1048595" name="TextBox 5"/>
          <p:cNvSpPr txBox="1"/>
          <p:nvPr/>
        </p:nvSpPr>
        <p:spPr>
          <a:xfrm>
            <a:off x="1231900" y="4089400"/>
            <a:ext cx="4838700" cy="635000"/>
          </a:xfrm>
          <a:prstGeom prst="rect">
            <a:avLst/>
          </a:prstGeom>
          <a:noFill/>
        </p:spPr>
        <p:txBody>
          <a:bodyPr vert="horz" wrap="none" lIns="0" tIns="0" rIns="0" bIns="0" rtlCol="0">
            <a:spAutoFit/>
          </a:bodyPr>
          <a:lstStyle/>
          <a:p>
            <a:pPr>
              <a:lnSpc>
                <a:spcPts val="2220"/>
              </a:lnSpc>
            </a:pPr>
            <a:r>
              <a:rPr lang="en-CA" sz="2195">
                <a:solidFill>
                  <a:srgbClr val="073D86"/>
                </a:solidFill>
                <a:latin typeface="Candara"/>
                <a:cs typeface="Candara"/>
              </a:rPr>
              <a:t>one form of energy to a signal in another.</a:t>
            </a:r>
          </a:p>
          <a:p>
            <a:pPr>
              <a:lnSpc>
                <a:spcPts val="2220"/>
              </a:lnSpc>
            </a:pPr>
            <a:endParaRPr lang="en-CA" sz="2195">
              <a:solidFill>
                <a:srgbClr val="000000"/>
              </a:solidFill>
            </a:endParaRPr>
          </a:p>
        </p:txBody>
      </p:sp>
      <p:sp>
        <p:nvSpPr>
          <p:cNvPr id="1048596" name="TextBox 6"/>
          <p:cNvSpPr txBox="1"/>
          <p:nvPr/>
        </p:nvSpPr>
        <p:spPr>
          <a:xfrm>
            <a:off x="952500" y="4432300"/>
            <a:ext cx="6832600" cy="2222499"/>
          </a:xfrm>
          <a:prstGeom prst="rect">
            <a:avLst/>
          </a:prstGeom>
          <a:noFill/>
        </p:spPr>
        <p:txBody>
          <a:bodyPr vert="horz" wrap="none" lIns="0" tIns="0" rIns="0" bIns="0" rtlCol="0">
            <a:spAutoFit/>
          </a:bodyPr>
          <a:lstStyle/>
          <a:p>
            <a:pPr>
              <a:lnSpc>
                <a:spcPts val="2120"/>
              </a:lnSpc>
            </a:pPr>
            <a:r>
              <a:rPr lang="en-CA" sz="2195">
                <a:solidFill>
                  <a:srgbClr val="30B6FC"/>
                </a:solidFill>
                <a:latin typeface="Arial Unicode MS"/>
                <a:cs typeface="Arial Unicode MS"/>
              </a:rPr>
              <a:t></a:t>
            </a:r>
            <a:r>
              <a:rPr lang="en-CA" sz="2195">
                <a:solidFill>
                  <a:srgbClr val="073D86"/>
                </a:solidFill>
                <a:latin typeface="Candara"/>
                <a:cs typeface="Candara"/>
              </a:rPr>
              <a:t> Transducers are often employed at the boundaries of</a:t>
            </a:r>
            <a:r>
              <a:rPr lang="en-CA" sz="2195">
                <a:solidFill>
                  <a:srgbClr val="000000"/>
                </a:solidFill>
                <a:latin typeface="Times New Roman"/>
              </a:rPr>
              <a:t/>
            </a:r>
            <a:br>
              <a:rPr lang="en-CA" sz="2195">
                <a:solidFill>
                  <a:srgbClr val="000000"/>
                </a:solidFill>
                <a:latin typeface="Times New Roman"/>
              </a:rPr>
            </a:br>
            <a:r>
              <a:rPr lang="en-CA" sz="2195">
                <a:solidFill>
                  <a:srgbClr val="073D86"/>
                </a:solidFill>
                <a:latin typeface="Candara"/>
                <a:cs typeface="Candara"/>
              </a:rPr>
              <a:t>automation, measurement, and control systems, where</a:t>
            </a:r>
            <a:r>
              <a:rPr lang="en-CA" sz="2195">
                <a:solidFill>
                  <a:srgbClr val="000000"/>
                </a:solidFill>
                <a:latin typeface="Times New Roman"/>
              </a:rPr>
              <a:t/>
            </a:r>
            <a:br>
              <a:rPr lang="en-CA" sz="2195">
                <a:solidFill>
                  <a:srgbClr val="000000"/>
                </a:solidFill>
                <a:latin typeface="Times New Roman"/>
              </a:rPr>
            </a:br>
            <a:r>
              <a:rPr lang="en-CA" sz="2195">
                <a:solidFill>
                  <a:srgbClr val="073D86"/>
                </a:solidFill>
                <a:latin typeface="Candara"/>
                <a:cs typeface="Candara"/>
              </a:rPr>
              <a:t>electrical signals are converted to and from other physical</a:t>
            </a:r>
            <a:r>
              <a:rPr lang="en-CA" sz="2195">
                <a:solidFill>
                  <a:srgbClr val="000000"/>
                </a:solidFill>
                <a:latin typeface="Times New Roman"/>
              </a:rPr>
              <a:t/>
            </a:r>
            <a:br>
              <a:rPr lang="en-CA" sz="2195">
                <a:solidFill>
                  <a:srgbClr val="000000"/>
                </a:solidFill>
                <a:latin typeface="Times New Roman"/>
              </a:rPr>
            </a:br>
            <a:r>
              <a:rPr lang="en-CA" sz="2195">
                <a:solidFill>
                  <a:srgbClr val="073D86"/>
                </a:solidFill>
                <a:latin typeface="Candara"/>
                <a:cs typeface="Candara"/>
              </a:rPr>
              <a:t>quantities (energy, force, torque, light, motion, position,</a:t>
            </a:r>
            <a:r>
              <a:rPr lang="en-CA" sz="2195">
                <a:solidFill>
                  <a:srgbClr val="000000"/>
                </a:solidFill>
                <a:latin typeface="Times New Roman"/>
              </a:rPr>
              <a:t/>
            </a:r>
            <a:br>
              <a:rPr lang="en-CA" sz="2195">
                <a:solidFill>
                  <a:srgbClr val="000000"/>
                </a:solidFill>
                <a:latin typeface="Times New Roman"/>
              </a:rPr>
            </a:br>
            <a:r>
              <a:rPr lang="en-CA" sz="2195">
                <a:solidFill>
                  <a:srgbClr val="073D86"/>
                </a:solidFill>
                <a:latin typeface="Candara"/>
                <a:cs typeface="Candara"/>
              </a:rPr>
              <a:t>etc.). The process of converting one form of energy to</a:t>
            </a:r>
            <a:r>
              <a:rPr lang="en-CA" sz="2195">
                <a:solidFill>
                  <a:srgbClr val="000000"/>
                </a:solidFill>
                <a:latin typeface="Times New Roman"/>
              </a:rPr>
              <a:t/>
            </a:r>
            <a:br>
              <a:rPr lang="en-CA" sz="2195">
                <a:solidFill>
                  <a:srgbClr val="000000"/>
                </a:solidFill>
                <a:latin typeface="Times New Roman"/>
              </a:rPr>
            </a:br>
            <a:r>
              <a:rPr lang="en-CA" sz="2195">
                <a:solidFill>
                  <a:srgbClr val="073D86"/>
                </a:solidFill>
                <a:latin typeface="Candara"/>
                <a:cs typeface="Candara"/>
              </a:rPr>
              <a:t>another is known as transduction.</a:t>
            </a:r>
          </a:p>
          <a:p>
            <a:pPr>
              <a:lnSpc>
                <a:spcPts val="2120"/>
              </a:lnSpc>
            </a:pPr>
            <a:endParaRPr lang="en-CA" sz="2195">
              <a:solidFill>
                <a:srgbClr val="00000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58" name="Picture 1"/>
          <p:cNvPicPr>
            <a:picLocks/>
          </p:cNvPicPr>
          <p:nvPr/>
        </p:nvPicPr>
        <p:blipFill>
          <a:blip r:embed="rId2" cstate="print"/>
          <a:stretch>
            <a:fillRect/>
          </a:stretch>
        </p:blipFill>
        <p:spPr>
          <a:xfrm>
            <a:off x="0" y="0"/>
            <a:ext cx="9144000" cy="68453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59" name="Picture 1"/>
          <p:cNvPicPr>
            <a:picLocks/>
          </p:cNvPicPr>
          <p:nvPr/>
        </p:nvPicPr>
        <p:blipFill>
          <a:blip r:embed="rId2" cstate="print"/>
          <a:stretch>
            <a:fillRect/>
          </a:stretch>
        </p:blipFill>
        <p:spPr>
          <a:xfrm>
            <a:off x="0" y="0"/>
            <a:ext cx="9144000" cy="6845300"/>
          </a:xfrm>
          <a:prstGeom prst="rect">
            <a:avLst/>
          </a:prstGeom>
        </p:spPr>
      </p:pic>
      <p:sp>
        <p:nvSpPr>
          <p:cNvPr id="1048597" name="TextBox 2"/>
          <p:cNvSpPr txBox="1"/>
          <p:nvPr/>
        </p:nvSpPr>
        <p:spPr>
          <a:xfrm>
            <a:off x="1358900" y="609600"/>
            <a:ext cx="6743700" cy="1320800"/>
          </a:xfrm>
          <a:prstGeom prst="rect">
            <a:avLst/>
          </a:prstGeom>
          <a:noFill/>
        </p:spPr>
        <p:txBody>
          <a:bodyPr vert="horz" wrap="none" lIns="0" tIns="0" rIns="0" bIns="0" rtlCol="0">
            <a:spAutoFit/>
          </a:bodyPr>
          <a:lstStyle/>
          <a:p>
            <a:pPr>
              <a:lnSpc>
                <a:spcPts val="5060"/>
              </a:lnSpc>
            </a:pPr>
            <a:r>
              <a:rPr lang="en-CA" sz="4404">
                <a:solidFill>
                  <a:srgbClr val="FFFFFF"/>
                </a:solidFill>
                <a:latin typeface="Candara"/>
                <a:cs typeface="Candara"/>
              </a:rPr>
              <a:t>various types of transducer</a:t>
            </a:r>
          </a:p>
          <a:p>
            <a:pPr>
              <a:lnSpc>
                <a:spcPts val="5060"/>
              </a:lnSpc>
            </a:pPr>
            <a:endParaRPr lang="en-CA" sz="4404">
              <a:solidFill>
                <a:srgbClr val="000000"/>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60" name="Picture 1"/>
          <p:cNvPicPr>
            <a:picLocks/>
          </p:cNvPicPr>
          <p:nvPr/>
        </p:nvPicPr>
        <p:blipFill>
          <a:blip r:embed="rId2" cstate="print"/>
          <a:stretch>
            <a:fillRect/>
          </a:stretch>
        </p:blipFill>
        <p:spPr>
          <a:xfrm>
            <a:off x="0" y="0"/>
            <a:ext cx="9144000" cy="6845300"/>
          </a:xfrm>
          <a:prstGeom prst="rect">
            <a:avLst/>
          </a:prstGeom>
        </p:spPr>
      </p:pic>
      <p:sp>
        <p:nvSpPr>
          <p:cNvPr id="1048598" name="TextBox 2"/>
          <p:cNvSpPr txBox="1"/>
          <p:nvPr/>
        </p:nvSpPr>
        <p:spPr>
          <a:xfrm>
            <a:off x="1092200" y="609600"/>
            <a:ext cx="7302500" cy="1320800"/>
          </a:xfrm>
          <a:prstGeom prst="rect">
            <a:avLst/>
          </a:prstGeom>
          <a:noFill/>
        </p:spPr>
        <p:txBody>
          <a:bodyPr vert="horz" wrap="none" lIns="0" tIns="0" rIns="0" bIns="0" rtlCol="0">
            <a:spAutoFit/>
          </a:bodyPr>
          <a:lstStyle/>
          <a:p>
            <a:pPr>
              <a:lnSpc>
                <a:spcPts val="5060"/>
              </a:lnSpc>
            </a:pPr>
            <a:r>
              <a:rPr lang="en-CA" sz="4404">
                <a:solidFill>
                  <a:srgbClr val="FFFFFF"/>
                </a:solidFill>
                <a:latin typeface="Candara"/>
                <a:cs typeface="Candara"/>
              </a:rPr>
              <a:t>measurement of strain gauge</a:t>
            </a:r>
          </a:p>
          <a:p>
            <a:pPr>
              <a:lnSpc>
                <a:spcPts val="5060"/>
              </a:lnSpc>
            </a:pPr>
            <a:endParaRPr lang="en-CA" sz="4404">
              <a:solidFill>
                <a:srgbClr val="000000"/>
              </a:solidFill>
            </a:endParaRPr>
          </a:p>
        </p:txBody>
      </p:sp>
      <p:sp>
        <p:nvSpPr>
          <p:cNvPr id="1048599" name="TextBox 3"/>
          <p:cNvSpPr txBox="1"/>
          <p:nvPr/>
        </p:nvSpPr>
        <p:spPr>
          <a:xfrm>
            <a:off x="1231900" y="2717800"/>
            <a:ext cx="6515100" cy="635000"/>
          </a:xfrm>
          <a:prstGeom prst="rect">
            <a:avLst/>
          </a:prstGeom>
          <a:noFill/>
        </p:spPr>
        <p:txBody>
          <a:bodyPr vert="horz" wrap="none" lIns="0" tIns="0" rIns="0" bIns="0" rtlCol="0">
            <a:spAutoFit/>
          </a:bodyPr>
          <a:lstStyle/>
          <a:p>
            <a:pPr>
              <a:lnSpc>
                <a:spcPts val="2530"/>
              </a:lnSpc>
            </a:pPr>
            <a:r>
              <a:rPr lang="en-CA" sz="2195">
                <a:solidFill>
                  <a:srgbClr val="073D86"/>
                </a:solidFill>
                <a:latin typeface="Candara"/>
                <a:cs typeface="Candara"/>
              </a:rPr>
              <a:t>A strain gauge is a device used to measure strain on an</a:t>
            </a:r>
          </a:p>
          <a:p>
            <a:pPr>
              <a:lnSpc>
                <a:spcPts val="2530"/>
              </a:lnSpc>
            </a:pPr>
            <a:endParaRPr lang="en-CA" sz="2195">
              <a:solidFill>
                <a:srgbClr val="000000"/>
              </a:solidFill>
            </a:endParaRPr>
          </a:p>
        </p:txBody>
      </p:sp>
      <p:sp>
        <p:nvSpPr>
          <p:cNvPr id="1048600" name="TextBox 4"/>
          <p:cNvSpPr txBox="1"/>
          <p:nvPr/>
        </p:nvSpPr>
        <p:spPr>
          <a:xfrm>
            <a:off x="1231900" y="3035300"/>
            <a:ext cx="6997700" cy="952500"/>
          </a:xfrm>
          <a:prstGeom prst="rect">
            <a:avLst/>
          </a:prstGeom>
          <a:noFill/>
        </p:spPr>
        <p:txBody>
          <a:bodyPr vert="horz" wrap="none" lIns="0" tIns="0" rIns="0" bIns="0" rtlCol="0">
            <a:spAutoFit/>
          </a:bodyPr>
          <a:lstStyle/>
          <a:p>
            <a:pPr>
              <a:lnSpc>
                <a:spcPts val="2600"/>
              </a:lnSpc>
            </a:pPr>
            <a:r>
              <a:rPr lang="en-CA" sz="2195">
                <a:solidFill>
                  <a:srgbClr val="073D86"/>
                </a:solidFill>
                <a:latin typeface="Candara"/>
                <a:cs typeface="Candara"/>
              </a:rPr>
              <a:t>object. Invented by Edward E. Simmons and Arthur C. Ruge</a:t>
            </a:r>
            <a:r>
              <a:rPr lang="en-CA" sz="2195">
                <a:solidFill>
                  <a:srgbClr val="000000"/>
                </a:solidFill>
                <a:latin typeface="Times New Roman"/>
              </a:rPr>
              <a:t/>
            </a:r>
            <a:br>
              <a:rPr lang="en-CA" sz="2195">
                <a:solidFill>
                  <a:srgbClr val="000000"/>
                </a:solidFill>
                <a:latin typeface="Times New Roman"/>
              </a:rPr>
            </a:br>
            <a:r>
              <a:rPr lang="en-CA" sz="2195">
                <a:solidFill>
                  <a:srgbClr val="073D86"/>
                </a:solidFill>
                <a:latin typeface="Candara"/>
                <a:cs typeface="Candara"/>
              </a:rPr>
              <a:t>in 1938, the most common type of strain gauge consists of</a:t>
            </a:r>
          </a:p>
          <a:p>
            <a:pPr>
              <a:lnSpc>
                <a:spcPts val="2600"/>
              </a:lnSpc>
            </a:pPr>
            <a:endParaRPr lang="en-CA" sz="2195">
              <a:solidFill>
                <a:srgbClr val="000000"/>
              </a:solidFill>
            </a:endParaRPr>
          </a:p>
        </p:txBody>
      </p:sp>
      <p:sp>
        <p:nvSpPr>
          <p:cNvPr id="1048601" name="TextBox 5"/>
          <p:cNvSpPr txBox="1"/>
          <p:nvPr/>
        </p:nvSpPr>
        <p:spPr>
          <a:xfrm>
            <a:off x="1231900" y="3721100"/>
            <a:ext cx="6972300" cy="635000"/>
          </a:xfrm>
          <a:prstGeom prst="rect">
            <a:avLst/>
          </a:prstGeom>
          <a:noFill/>
        </p:spPr>
        <p:txBody>
          <a:bodyPr vert="horz" wrap="none" lIns="0" tIns="0" rIns="0" bIns="0" rtlCol="0">
            <a:spAutoFit/>
          </a:bodyPr>
          <a:lstStyle/>
          <a:p>
            <a:pPr>
              <a:lnSpc>
                <a:spcPts val="2530"/>
              </a:lnSpc>
            </a:pPr>
            <a:r>
              <a:rPr lang="en-CA" sz="2198">
                <a:solidFill>
                  <a:srgbClr val="073D86"/>
                </a:solidFill>
                <a:latin typeface="Candara"/>
                <a:cs typeface="Candara"/>
              </a:rPr>
              <a:t>an insulating flexible backing which supports a metallic foil</a:t>
            </a:r>
          </a:p>
          <a:p>
            <a:pPr>
              <a:lnSpc>
                <a:spcPts val="2530"/>
              </a:lnSpc>
            </a:pPr>
            <a:endParaRPr lang="en-CA" sz="2198">
              <a:solidFill>
                <a:srgbClr val="000000"/>
              </a:solidFill>
            </a:endParaRPr>
          </a:p>
        </p:txBody>
      </p:sp>
      <p:sp>
        <p:nvSpPr>
          <p:cNvPr id="1048602" name="TextBox 6"/>
          <p:cNvSpPr txBox="1"/>
          <p:nvPr/>
        </p:nvSpPr>
        <p:spPr>
          <a:xfrm>
            <a:off x="1231900" y="4038600"/>
            <a:ext cx="6718300" cy="1587500"/>
          </a:xfrm>
          <a:prstGeom prst="rect">
            <a:avLst/>
          </a:prstGeom>
          <a:noFill/>
        </p:spPr>
        <p:txBody>
          <a:bodyPr vert="horz" wrap="none" lIns="0" tIns="0" rIns="0" bIns="0" rtlCol="0">
            <a:spAutoFit/>
          </a:bodyPr>
          <a:lstStyle/>
          <a:p>
            <a:pPr>
              <a:lnSpc>
                <a:spcPts val="2630"/>
              </a:lnSpc>
            </a:pPr>
            <a:r>
              <a:rPr lang="en-CA" sz="2195">
                <a:solidFill>
                  <a:srgbClr val="073D86"/>
                </a:solidFill>
                <a:latin typeface="Candara"/>
                <a:cs typeface="Candara"/>
              </a:rPr>
              <a:t>pattern. The gauge is attached to the object by a suitable</a:t>
            </a:r>
            <a:r>
              <a:rPr lang="en-CA" sz="2195">
                <a:solidFill>
                  <a:srgbClr val="000000"/>
                </a:solidFill>
                <a:latin typeface="Times New Roman"/>
              </a:rPr>
              <a:t/>
            </a:r>
            <a:br>
              <a:rPr lang="en-CA" sz="2195">
                <a:solidFill>
                  <a:srgbClr val="000000"/>
                </a:solidFill>
                <a:latin typeface="Times New Roman"/>
              </a:rPr>
            </a:br>
            <a:r>
              <a:rPr lang="en-CA" sz="2195">
                <a:solidFill>
                  <a:srgbClr val="073D86"/>
                </a:solidFill>
                <a:latin typeface="Candara"/>
                <a:cs typeface="Candara"/>
              </a:rPr>
              <a:t>adhesive, such as cyanoacrylate.[1] As the object is</a:t>
            </a:r>
            <a:r>
              <a:rPr lang="en-CA" sz="2195">
                <a:solidFill>
                  <a:srgbClr val="000000"/>
                </a:solidFill>
                <a:latin typeface="Times New Roman"/>
              </a:rPr>
              <a:t/>
            </a:r>
            <a:br>
              <a:rPr lang="en-CA" sz="2195">
                <a:solidFill>
                  <a:srgbClr val="000000"/>
                </a:solidFill>
                <a:latin typeface="Times New Roman"/>
              </a:rPr>
            </a:br>
            <a:r>
              <a:rPr lang="en-CA" sz="2195">
                <a:solidFill>
                  <a:srgbClr val="073D86"/>
                </a:solidFill>
                <a:latin typeface="Candara"/>
                <a:cs typeface="Candara"/>
              </a:rPr>
              <a:t>deformed, the foil is deformed, causing its electrical</a:t>
            </a:r>
            <a:r>
              <a:rPr lang="en-CA" sz="2195">
                <a:solidFill>
                  <a:srgbClr val="000000"/>
                </a:solidFill>
                <a:latin typeface="Times New Roman"/>
              </a:rPr>
              <a:t/>
            </a:r>
            <a:br>
              <a:rPr lang="en-CA" sz="2195">
                <a:solidFill>
                  <a:srgbClr val="000000"/>
                </a:solidFill>
                <a:latin typeface="Times New Roman"/>
              </a:rPr>
            </a:br>
            <a:r>
              <a:rPr lang="en-CA" sz="2195">
                <a:solidFill>
                  <a:srgbClr val="073D86"/>
                </a:solidFill>
                <a:latin typeface="Candara"/>
                <a:cs typeface="Candara"/>
              </a:rPr>
              <a:t>resistance to change. This resistance change, usually</a:t>
            </a:r>
          </a:p>
          <a:p>
            <a:pPr>
              <a:lnSpc>
                <a:spcPts val="2630"/>
              </a:lnSpc>
            </a:pPr>
            <a:endParaRPr lang="en-CA" sz="2195">
              <a:solidFill>
                <a:srgbClr val="000000"/>
              </a:solidFill>
            </a:endParaRPr>
          </a:p>
        </p:txBody>
      </p:sp>
      <p:sp>
        <p:nvSpPr>
          <p:cNvPr id="1048603" name="TextBox 7"/>
          <p:cNvSpPr txBox="1"/>
          <p:nvPr/>
        </p:nvSpPr>
        <p:spPr>
          <a:xfrm>
            <a:off x="1231900" y="5397500"/>
            <a:ext cx="6362700" cy="635000"/>
          </a:xfrm>
          <a:prstGeom prst="rect">
            <a:avLst/>
          </a:prstGeom>
          <a:noFill/>
        </p:spPr>
        <p:txBody>
          <a:bodyPr vert="horz" wrap="none" lIns="0" tIns="0" rIns="0" bIns="0" rtlCol="0">
            <a:spAutoFit/>
          </a:bodyPr>
          <a:lstStyle/>
          <a:p>
            <a:pPr>
              <a:lnSpc>
                <a:spcPts val="2530"/>
              </a:lnSpc>
            </a:pPr>
            <a:r>
              <a:rPr lang="en-CA" sz="2198">
                <a:solidFill>
                  <a:srgbClr val="073D86"/>
                </a:solidFill>
                <a:latin typeface="Candara"/>
                <a:cs typeface="Candara"/>
              </a:rPr>
              <a:t>measured using a Wheatstone bridge, is related to the</a:t>
            </a:r>
          </a:p>
          <a:p>
            <a:pPr>
              <a:lnSpc>
                <a:spcPts val="2530"/>
              </a:lnSpc>
            </a:pPr>
            <a:endParaRPr lang="en-CA" sz="2198">
              <a:solidFill>
                <a:srgbClr val="000000"/>
              </a:solidFill>
            </a:endParaRPr>
          </a:p>
        </p:txBody>
      </p:sp>
      <p:sp>
        <p:nvSpPr>
          <p:cNvPr id="1048604" name="TextBox 8"/>
          <p:cNvSpPr txBox="1"/>
          <p:nvPr/>
        </p:nvSpPr>
        <p:spPr>
          <a:xfrm>
            <a:off x="1231900" y="5727700"/>
            <a:ext cx="5765800" cy="635000"/>
          </a:xfrm>
          <a:prstGeom prst="rect">
            <a:avLst/>
          </a:prstGeom>
          <a:noFill/>
        </p:spPr>
        <p:txBody>
          <a:bodyPr vert="horz" wrap="none" lIns="0" tIns="0" rIns="0" bIns="0" rtlCol="0">
            <a:spAutoFit/>
          </a:bodyPr>
          <a:lstStyle/>
          <a:p>
            <a:pPr>
              <a:lnSpc>
                <a:spcPts val="2530"/>
              </a:lnSpc>
            </a:pPr>
            <a:r>
              <a:rPr lang="en-CA" sz="2195">
                <a:solidFill>
                  <a:srgbClr val="073D86"/>
                </a:solidFill>
                <a:latin typeface="Candara"/>
                <a:cs typeface="Candara"/>
              </a:rPr>
              <a:t>strain by the quantity known as the gauge factor.</a:t>
            </a:r>
          </a:p>
          <a:p>
            <a:pPr>
              <a:lnSpc>
                <a:spcPts val="2530"/>
              </a:lnSpc>
            </a:pPr>
            <a:endParaRPr lang="en-CA" sz="2195">
              <a:solidFill>
                <a:srgbClr val="000000"/>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61" name="Picture 1"/>
          <p:cNvPicPr>
            <a:picLocks/>
          </p:cNvPicPr>
          <p:nvPr/>
        </p:nvPicPr>
        <p:blipFill>
          <a:blip r:embed="rId2" cstate="print"/>
          <a:stretch>
            <a:fillRect/>
          </a:stretch>
        </p:blipFill>
        <p:spPr>
          <a:xfrm>
            <a:off x="0" y="0"/>
            <a:ext cx="9144000" cy="6845300"/>
          </a:xfrm>
          <a:prstGeom prst="rect">
            <a:avLst/>
          </a:prstGeom>
        </p:spPr>
      </p:pic>
      <p:sp>
        <p:nvSpPr>
          <p:cNvPr id="1048605" name="TextBox 2"/>
          <p:cNvSpPr txBox="1"/>
          <p:nvPr/>
        </p:nvSpPr>
        <p:spPr>
          <a:xfrm>
            <a:off x="3111500" y="609600"/>
            <a:ext cx="3073400" cy="1320800"/>
          </a:xfrm>
          <a:prstGeom prst="rect">
            <a:avLst/>
          </a:prstGeom>
          <a:noFill/>
        </p:spPr>
        <p:txBody>
          <a:bodyPr vert="horz" wrap="none" lIns="0" tIns="0" rIns="0" bIns="0" rtlCol="0">
            <a:spAutoFit/>
          </a:bodyPr>
          <a:lstStyle/>
          <a:p>
            <a:pPr>
              <a:lnSpc>
                <a:spcPts val="5060"/>
              </a:lnSpc>
            </a:pPr>
            <a:r>
              <a:rPr lang="en-CA" sz="4404">
                <a:solidFill>
                  <a:srgbClr val="FFFFFF"/>
                </a:solidFill>
                <a:latin typeface="Candara"/>
                <a:cs typeface="Candara"/>
              </a:rPr>
              <a:t>strain gauge</a:t>
            </a:r>
          </a:p>
          <a:p>
            <a:pPr>
              <a:lnSpc>
                <a:spcPts val="5060"/>
              </a:lnSpc>
            </a:pPr>
            <a:endParaRPr lang="en-CA" sz="4404">
              <a:solidFill>
                <a:srgbClr val="000000"/>
              </a:solidFill>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1484</Words>
  <Application>Microsoft Office PowerPoint</Application>
  <PresentationFormat>On-screen Show (4:3)</PresentationFormat>
  <Paragraphs>139</Paragraphs>
  <Slides>41</Slides>
  <Notes>0</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Two Wattmeter Method of Power Measurement</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vector>
  </TitlesOfParts>
  <Company>Investintech.com Inc.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A2E_Engine</dc:creator>
  <cp:lastModifiedBy>balajee</cp:lastModifiedBy>
  <cp:revision>3</cp:revision>
  <dcterms:created xsi:type="dcterms:W3CDTF">2020-03-18T10:19:52Z</dcterms:created>
  <dcterms:modified xsi:type="dcterms:W3CDTF">2024-08-16T06:05:01Z</dcterms:modified>
</cp:coreProperties>
</file>