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metadata" ContentType="application/binary"/>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Lst>
  <p:sldSz cx="12192000" cy="6858000"/>
  <p:notesSz cx="7104063" cy="10234613"/>
  <p:embeddedFontLst>
    <p:embeddedFont>
      <p:font typeface="Calibri" pitchFamily="34" charset="0"/>
      <p:regular r:id="rId60"/>
      <p:bold r:id="rId61"/>
      <p:italic r:id="rId62"/>
      <p:boldItalic r:id="rId63"/>
    </p:embeddedFont>
    <p:embeddedFont>
      <p:font typeface="Cutive Mono" charset="0"/>
      <p:regular r:id="rId64"/>
    </p:embeddedFont>
    <p:embeddedFont>
      <p:font typeface="Roboto Condensed" charset="0"/>
      <p:regular r:id="rId65"/>
      <p:bold r:id="rId66"/>
      <p:italic r:id="rId67"/>
      <p:boldItalic r:id="rId6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062">
          <p15:clr>
            <a:srgbClr val="000000"/>
          </p15:clr>
        </p15:guide>
        <p15:guide id="2" pos="3884">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9" roundtripDataSignature="AMtx7mhOjB6dEmrT4oyTH18HmfcukPuXAw=="/>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24" autoAdjust="0"/>
  </p:normalViewPr>
  <p:slideViewPr>
    <p:cSldViewPr snapToGrid="0">
      <p:cViewPr varScale="1">
        <p:scale>
          <a:sx n="67" d="100"/>
          <a:sy n="67" d="100"/>
        </p:scale>
        <p:origin x="-840" y="-96"/>
      </p:cViewPr>
      <p:guideLst>
        <p:guide orient="horz" pos="2062"/>
        <p:guide pos="3884"/>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4.fntdata"/><Relationship Id="rId68" Type="http://schemas.openxmlformats.org/officeDocument/2006/relationships/font" Target="fonts/font9.fntdata"/><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1.fntdata"/><Relationship Id="rId65" Type="http://schemas.openxmlformats.org/officeDocument/2006/relationships/font" Target="fonts/font6.fntdata"/><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5.fntdata"/><Relationship Id="rId69" Type="http://customschemas.google.com/relationships/presentationmetadata" Target="meta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67"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3.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8163" cy="51276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4313" y="0"/>
            <a:ext cx="3078162" cy="512763"/>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1200" y="4926013"/>
            <a:ext cx="5683250" cy="402907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21850"/>
            <a:ext cx="3078163" cy="51276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4313" y="9721850"/>
            <a:ext cx="3078162" cy="51276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 name="Google Shape;58;p1:notes"/>
          <p:cNvSpPr txBox="1">
            <a:spLocks noGrp="1"/>
          </p:cNvSpPr>
          <p:nvPr>
            <p:ph type="body" idx="1"/>
          </p:nvPr>
        </p:nvSpPr>
        <p:spPr>
          <a:xfrm>
            <a:off x="711200" y="4926013"/>
            <a:ext cx="5683250" cy="40290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 name="Google Shape;59;p1:notes"/>
          <p:cNvSpPr txBox="1">
            <a:spLocks noGrp="1"/>
          </p:cNvSpPr>
          <p:nvPr>
            <p:ph type="sldNum" idx="12"/>
          </p:nvPr>
        </p:nvSpPr>
        <p:spPr>
          <a:xfrm>
            <a:off x="4024313" y="9721850"/>
            <a:ext cx="3078162" cy="51276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0:notes"/>
          <p:cNvSpPr txBox="1">
            <a:spLocks noGrp="1"/>
          </p:cNvSpPr>
          <p:nvPr>
            <p:ph type="body" idx="1"/>
          </p:nvPr>
        </p:nvSpPr>
        <p:spPr>
          <a:xfrm>
            <a:off x="711200" y="4926013"/>
            <a:ext cx="5683250"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p10: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1:notes"/>
          <p:cNvSpPr txBox="1">
            <a:spLocks noGrp="1"/>
          </p:cNvSpPr>
          <p:nvPr>
            <p:ph type="body" idx="1"/>
          </p:nvPr>
        </p:nvSpPr>
        <p:spPr>
          <a:xfrm>
            <a:off x="711200" y="4926013"/>
            <a:ext cx="5683250"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11: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2:notes"/>
          <p:cNvSpPr txBox="1">
            <a:spLocks noGrp="1"/>
          </p:cNvSpPr>
          <p:nvPr>
            <p:ph type="body" idx="1"/>
          </p:nvPr>
        </p:nvSpPr>
        <p:spPr>
          <a:xfrm>
            <a:off x="711200" y="4926013"/>
            <a:ext cx="5683250"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12: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3:notes"/>
          <p:cNvSpPr txBox="1">
            <a:spLocks noGrp="1"/>
          </p:cNvSpPr>
          <p:nvPr>
            <p:ph type="body" idx="1"/>
          </p:nvPr>
        </p:nvSpPr>
        <p:spPr>
          <a:xfrm>
            <a:off x="711200" y="4926013"/>
            <a:ext cx="5683250"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13: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4:notes"/>
          <p:cNvSpPr txBox="1">
            <a:spLocks noGrp="1"/>
          </p:cNvSpPr>
          <p:nvPr>
            <p:ph type="body" idx="1"/>
          </p:nvPr>
        </p:nvSpPr>
        <p:spPr>
          <a:xfrm>
            <a:off x="711200" y="4926013"/>
            <a:ext cx="5683250"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14: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5:notes"/>
          <p:cNvSpPr txBox="1">
            <a:spLocks noGrp="1"/>
          </p:cNvSpPr>
          <p:nvPr>
            <p:ph type="body" idx="1"/>
          </p:nvPr>
        </p:nvSpPr>
        <p:spPr>
          <a:xfrm>
            <a:off x="711200" y="4926013"/>
            <a:ext cx="5683250"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15: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6:notes"/>
          <p:cNvSpPr txBox="1">
            <a:spLocks noGrp="1"/>
          </p:cNvSpPr>
          <p:nvPr>
            <p:ph type="body" idx="1"/>
          </p:nvPr>
        </p:nvSpPr>
        <p:spPr>
          <a:xfrm>
            <a:off x="711200" y="4926013"/>
            <a:ext cx="5683250"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6: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7:notes"/>
          <p:cNvSpPr txBox="1">
            <a:spLocks noGrp="1"/>
          </p:cNvSpPr>
          <p:nvPr>
            <p:ph type="body" idx="1"/>
          </p:nvPr>
        </p:nvSpPr>
        <p:spPr>
          <a:xfrm>
            <a:off x="711200" y="4926013"/>
            <a:ext cx="5683250"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17: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8:notes"/>
          <p:cNvSpPr txBox="1">
            <a:spLocks noGrp="1"/>
          </p:cNvSpPr>
          <p:nvPr>
            <p:ph type="body" idx="1"/>
          </p:nvPr>
        </p:nvSpPr>
        <p:spPr>
          <a:xfrm>
            <a:off x="711200" y="4926013"/>
            <a:ext cx="5683250"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18: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9:notes"/>
          <p:cNvSpPr txBox="1">
            <a:spLocks noGrp="1"/>
          </p:cNvSpPr>
          <p:nvPr>
            <p:ph type="body" idx="1"/>
          </p:nvPr>
        </p:nvSpPr>
        <p:spPr>
          <a:xfrm>
            <a:off x="711200" y="4926013"/>
            <a:ext cx="5683250"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19: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2:notes"/>
          <p:cNvSpPr txBox="1">
            <a:spLocks noGrp="1"/>
          </p:cNvSpPr>
          <p:nvPr>
            <p:ph type="body" idx="1"/>
          </p:nvPr>
        </p:nvSpPr>
        <p:spPr>
          <a:xfrm>
            <a:off x="711200" y="4926013"/>
            <a:ext cx="5683250"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 name="Google Shape;73;p2: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20:notes"/>
          <p:cNvSpPr txBox="1">
            <a:spLocks noGrp="1"/>
          </p:cNvSpPr>
          <p:nvPr>
            <p:ph type="body" idx="1"/>
          </p:nvPr>
        </p:nvSpPr>
        <p:spPr>
          <a:xfrm>
            <a:off x="711200" y="4926013"/>
            <a:ext cx="5683250"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20: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21:notes"/>
          <p:cNvSpPr txBox="1">
            <a:spLocks noGrp="1"/>
          </p:cNvSpPr>
          <p:nvPr>
            <p:ph type="body" idx="1"/>
          </p:nvPr>
        </p:nvSpPr>
        <p:spPr>
          <a:xfrm>
            <a:off x="711200" y="4926013"/>
            <a:ext cx="5683250"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21: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22:notes"/>
          <p:cNvSpPr txBox="1">
            <a:spLocks noGrp="1"/>
          </p:cNvSpPr>
          <p:nvPr>
            <p:ph type="body" idx="1"/>
          </p:nvPr>
        </p:nvSpPr>
        <p:spPr>
          <a:xfrm>
            <a:off x="711200" y="4926013"/>
            <a:ext cx="5683250"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22: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23:notes"/>
          <p:cNvSpPr txBox="1">
            <a:spLocks noGrp="1"/>
          </p:cNvSpPr>
          <p:nvPr>
            <p:ph type="body" idx="1"/>
          </p:nvPr>
        </p:nvSpPr>
        <p:spPr>
          <a:xfrm>
            <a:off x="711200" y="4926013"/>
            <a:ext cx="5683250"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23: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24:notes"/>
          <p:cNvSpPr txBox="1">
            <a:spLocks noGrp="1"/>
          </p:cNvSpPr>
          <p:nvPr>
            <p:ph type="body" idx="1"/>
          </p:nvPr>
        </p:nvSpPr>
        <p:spPr>
          <a:xfrm>
            <a:off x="711200" y="4926013"/>
            <a:ext cx="5683250"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24: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25:notes"/>
          <p:cNvSpPr txBox="1">
            <a:spLocks noGrp="1"/>
          </p:cNvSpPr>
          <p:nvPr>
            <p:ph type="body" idx="1"/>
          </p:nvPr>
        </p:nvSpPr>
        <p:spPr>
          <a:xfrm>
            <a:off x="711200" y="4926013"/>
            <a:ext cx="5683250"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25: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6:notes"/>
          <p:cNvSpPr txBox="1">
            <a:spLocks noGrp="1"/>
          </p:cNvSpPr>
          <p:nvPr>
            <p:ph type="body" idx="1"/>
          </p:nvPr>
        </p:nvSpPr>
        <p:spPr>
          <a:xfrm>
            <a:off x="711200" y="4926013"/>
            <a:ext cx="5683250"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26: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27:notes"/>
          <p:cNvSpPr txBox="1">
            <a:spLocks noGrp="1"/>
          </p:cNvSpPr>
          <p:nvPr>
            <p:ph type="body" idx="1"/>
          </p:nvPr>
        </p:nvSpPr>
        <p:spPr>
          <a:xfrm>
            <a:off x="711200" y="4926013"/>
            <a:ext cx="5683250"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27: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28:notes"/>
          <p:cNvSpPr txBox="1">
            <a:spLocks noGrp="1"/>
          </p:cNvSpPr>
          <p:nvPr>
            <p:ph type="body" idx="1"/>
          </p:nvPr>
        </p:nvSpPr>
        <p:spPr>
          <a:xfrm>
            <a:off x="711200" y="4926013"/>
            <a:ext cx="5683250"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28: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9:notes"/>
          <p:cNvSpPr txBox="1">
            <a:spLocks noGrp="1"/>
          </p:cNvSpPr>
          <p:nvPr>
            <p:ph type="body" idx="1"/>
          </p:nvPr>
        </p:nvSpPr>
        <p:spPr>
          <a:xfrm>
            <a:off x="711200" y="4926013"/>
            <a:ext cx="5683250"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29: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3:notes"/>
          <p:cNvSpPr txBox="1">
            <a:spLocks noGrp="1"/>
          </p:cNvSpPr>
          <p:nvPr>
            <p:ph type="body" idx="1"/>
          </p:nvPr>
        </p:nvSpPr>
        <p:spPr>
          <a:xfrm>
            <a:off x="711200" y="4926013"/>
            <a:ext cx="5683250"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 name="Google Shape;78;p3: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30:notes"/>
          <p:cNvSpPr txBox="1">
            <a:spLocks noGrp="1"/>
          </p:cNvSpPr>
          <p:nvPr>
            <p:ph type="body" idx="1"/>
          </p:nvPr>
        </p:nvSpPr>
        <p:spPr>
          <a:xfrm>
            <a:off x="711200" y="4926013"/>
            <a:ext cx="5683250"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30: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31:notes"/>
          <p:cNvSpPr txBox="1">
            <a:spLocks noGrp="1"/>
          </p:cNvSpPr>
          <p:nvPr>
            <p:ph type="body" idx="1"/>
          </p:nvPr>
        </p:nvSpPr>
        <p:spPr>
          <a:xfrm>
            <a:off x="711200" y="4926013"/>
            <a:ext cx="5683250"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31: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32:notes"/>
          <p:cNvSpPr txBox="1">
            <a:spLocks noGrp="1"/>
          </p:cNvSpPr>
          <p:nvPr>
            <p:ph type="body" idx="1"/>
          </p:nvPr>
        </p:nvSpPr>
        <p:spPr>
          <a:xfrm>
            <a:off x="711200" y="4926013"/>
            <a:ext cx="5683250"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p32: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33:notes"/>
          <p:cNvSpPr txBox="1">
            <a:spLocks noGrp="1"/>
          </p:cNvSpPr>
          <p:nvPr>
            <p:ph type="body" idx="1"/>
          </p:nvPr>
        </p:nvSpPr>
        <p:spPr>
          <a:xfrm>
            <a:off x="711200" y="4926013"/>
            <a:ext cx="5683250"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33: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34:notes"/>
          <p:cNvSpPr txBox="1">
            <a:spLocks noGrp="1"/>
          </p:cNvSpPr>
          <p:nvPr>
            <p:ph type="body" idx="1"/>
          </p:nvPr>
        </p:nvSpPr>
        <p:spPr>
          <a:xfrm>
            <a:off x="711200" y="4926013"/>
            <a:ext cx="5683250"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p34: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35:notes"/>
          <p:cNvSpPr txBox="1">
            <a:spLocks noGrp="1"/>
          </p:cNvSpPr>
          <p:nvPr>
            <p:ph type="body" idx="1"/>
          </p:nvPr>
        </p:nvSpPr>
        <p:spPr>
          <a:xfrm>
            <a:off x="711200" y="4926013"/>
            <a:ext cx="5683250"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2" name="Google Shape;272;p35: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36:notes"/>
          <p:cNvSpPr txBox="1">
            <a:spLocks noGrp="1"/>
          </p:cNvSpPr>
          <p:nvPr>
            <p:ph type="body" idx="1"/>
          </p:nvPr>
        </p:nvSpPr>
        <p:spPr>
          <a:xfrm>
            <a:off x="711200" y="4926013"/>
            <a:ext cx="5683250"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36: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37:notes"/>
          <p:cNvSpPr txBox="1">
            <a:spLocks noGrp="1"/>
          </p:cNvSpPr>
          <p:nvPr>
            <p:ph type="body" idx="1"/>
          </p:nvPr>
        </p:nvSpPr>
        <p:spPr>
          <a:xfrm>
            <a:off x="711200" y="4926013"/>
            <a:ext cx="5683250"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37: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38:notes"/>
          <p:cNvSpPr txBox="1">
            <a:spLocks noGrp="1"/>
          </p:cNvSpPr>
          <p:nvPr>
            <p:ph type="body" idx="1"/>
          </p:nvPr>
        </p:nvSpPr>
        <p:spPr>
          <a:xfrm>
            <a:off x="711200" y="4926013"/>
            <a:ext cx="5683250"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p38: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39:notes"/>
          <p:cNvSpPr txBox="1">
            <a:spLocks noGrp="1"/>
          </p:cNvSpPr>
          <p:nvPr>
            <p:ph type="body" idx="1"/>
          </p:nvPr>
        </p:nvSpPr>
        <p:spPr>
          <a:xfrm>
            <a:off x="711200" y="4926013"/>
            <a:ext cx="5683250"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39: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4:notes"/>
          <p:cNvSpPr txBox="1">
            <a:spLocks noGrp="1"/>
          </p:cNvSpPr>
          <p:nvPr>
            <p:ph type="body" idx="1"/>
          </p:nvPr>
        </p:nvSpPr>
        <p:spPr>
          <a:xfrm>
            <a:off x="711200" y="4926013"/>
            <a:ext cx="5683250"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 name="Google Shape;83;p4: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40:notes"/>
          <p:cNvSpPr txBox="1">
            <a:spLocks noGrp="1"/>
          </p:cNvSpPr>
          <p:nvPr>
            <p:ph type="body" idx="1"/>
          </p:nvPr>
        </p:nvSpPr>
        <p:spPr>
          <a:xfrm>
            <a:off x="711200" y="4926013"/>
            <a:ext cx="5683250"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 name="Google Shape;300;p40: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41:notes"/>
          <p:cNvSpPr txBox="1">
            <a:spLocks noGrp="1"/>
          </p:cNvSpPr>
          <p:nvPr>
            <p:ph type="body" idx="1"/>
          </p:nvPr>
        </p:nvSpPr>
        <p:spPr>
          <a:xfrm>
            <a:off x="711200" y="4926013"/>
            <a:ext cx="5683250"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41: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42:notes"/>
          <p:cNvSpPr txBox="1">
            <a:spLocks noGrp="1"/>
          </p:cNvSpPr>
          <p:nvPr>
            <p:ph type="body" idx="1"/>
          </p:nvPr>
        </p:nvSpPr>
        <p:spPr>
          <a:xfrm>
            <a:off x="711200" y="4926013"/>
            <a:ext cx="5683250"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p42: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43:notes"/>
          <p:cNvSpPr txBox="1">
            <a:spLocks noGrp="1"/>
          </p:cNvSpPr>
          <p:nvPr>
            <p:ph type="body" idx="1"/>
          </p:nvPr>
        </p:nvSpPr>
        <p:spPr>
          <a:xfrm>
            <a:off x="711200" y="4926013"/>
            <a:ext cx="5683250"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5" name="Google Shape;315;p43: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44:notes"/>
          <p:cNvSpPr txBox="1">
            <a:spLocks noGrp="1"/>
          </p:cNvSpPr>
          <p:nvPr>
            <p:ph type="body" idx="1"/>
          </p:nvPr>
        </p:nvSpPr>
        <p:spPr>
          <a:xfrm>
            <a:off x="711200" y="4926013"/>
            <a:ext cx="5683250"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0" name="Google Shape;320;p44: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45:notes"/>
          <p:cNvSpPr txBox="1">
            <a:spLocks noGrp="1"/>
          </p:cNvSpPr>
          <p:nvPr>
            <p:ph type="body" idx="1"/>
          </p:nvPr>
        </p:nvSpPr>
        <p:spPr>
          <a:xfrm>
            <a:off x="711200" y="4926013"/>
            <a:ext cx="5683250"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p45: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46:notes"/>
          <p:cNvSpPr txBox="1">
            <a:spLocks noGrp="1"/>
          </p:cNvSpPr>
          <p:nvPr>
            <p:ph type="body" idx="1"/>
          </p:nvPr>
        </p:nvSpPr>
        <p:spPr>
          <a:xfrm>
            <a:off x="711200" y="4926013"/>
            <a:ext cx="5683250"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0" name="Google Shape;330;p46: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47:notes"/>
          <p:cNvSpPr txBox="1">
            <a:spLocks noGrp="1"/>
          </p:cNvSpPr>
          <p:nvPr>
            <p:ph type="body" idx="1"/>
          </p:nvPr>
        </p:nvSpPr>
        <p:spPr>
          <a:xfrm>
            <a:off x="711200" y="4926013"/>
            <a:ext cx="5683250"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5" name="Google Shape;335;p47: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48:notes"/>
          <p:cNvSpPr txBox="1">
            <a:spLocks noGrp="1"/>
          </p:cNvSpPr>
          <p:nvPr>
            <p:ph type="body" idx="1"/>
          </p:nvPr>
        </p:nvSpPr>
        <p:spPr>
          <a:xfrm>
            <a:off x="711200" y="4926013"/>
            <a:ext cx="5683250"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1" name="Google Shape;341;p48: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49:notes"/>
          <p:cNvSpPr txBox="1">
            <a:spLocks noGrp="1"/>
          </p:cNvSpPr>
          <p:nvPr>
            <p:ph type="body" idx="1"/>
          </p:nvPr>
        </p:nvSpPr>
        <p:spPr>
          <a:xfrm>
            <a:off x="711200" y="4926013"/>
            <a:ext cx="5683250"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49: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5:notes"/>
          <p:cNvSpPr txBox="1">
            <a:spLocks noGrp="1"/>
          </p:cNvSpPr>
          <p:nvPr>
            <p:ph type="body" idx="1"/>
          </p:nvPr>
        </p:nvSpPr>
        <p:spPr>
          <a:xfrm>
            <a:off x="711200" y="4926013"/>
            <a:ext cx="5683250"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5: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50:notes"/>
          <p:cNvSpPr txBox="1">
            <a:spLocks noGrp="1"/>
          </p:cNvSpPr>
          <p:nvPr>
            <p:ph type="body" idx="1"/>
          </p:nvPr>
        </p:nvSpPr>
        <p:spPr>
          <a:xfrm>
            <a:off x="711200" y="4926013"/>
            <a:ext cx="5683250"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1" name="Google Shape;351;p50: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51:notes"/>
          <p:cNvSpPr txBox="1">
            <a:spLocks noGrp="1"/>
          </p:cNvSpPr>
          <p:nvPr>
            <p:ph type="body" idx="1"/>
          </p:nvPr>
        </p:nvSpPr>
        <p:spPr>
          <a:xfrm>
            <a:off x="711200" y="4926013"/>
            <a:ext cx="5683250"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8" name="Google Shape;358;p51: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52:notes"/>
          <p:cNvSpPr txBox="1">
            <a:spLocks noGrp="1"/>
          </p:cNvSpPr>
          <p:nvPr>
            <p:ph type="body" idx="1"/>
          </p:nvPr>
        </p:nvSpPr>
        <p:spPr>
          <a:xfrm>
            <a:off x="711200" y="4926013"/>
            <a:ext cx="5683250"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3" name="Google Shape;363;p52: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53:notes"/>
          <p:cNvSpPr txBox="1">
            <a:spLocks noGrp="1"/>
          </p:cNvSpPr>
          <p:nvPr>
            <p:ph type="body" idx="1"/>
          </p:nvPr>
        </p:nvSpPr>
        <p:spPr>
          <a:xfrm>
            <a:off x="711200" y="4926013"/>
            <a:ext cx="5683250"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8" name="Google Shape;368;p53: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54:notes"/>
          <p:cNvSpPr txBox="1">
            <a:spLocks noGrp="1"/>
          </p:cNvSpPr>
          <p:nvPr>
            <p:ph type="body" idx="1"/>
          </p:nvPr>
        </p:nvSpPr>
        <p:spPr>
          <a:xfrm>
            <a:off x="711200" y="4926013"/>
            <a:ext cx="5683250"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3" name="Google Shape;373;p54: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55:notes"/>
          <p:cNvSpPr txBox="1">
            <a:spLocks noGrp="1"/>
          </p:cNvSpPr>
          <p:nvPr>
            <p:ph type="body" idx="1"/>
          </p:nvPr>
        </p:nvSpPr>
        <p:spPr>
          <a:xfrm>
            <a:off x="711200" y="4926013"/>
            <a:ext cx="5683250"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8" name="Google Shape;378;p55: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56:notes"/>
          <p:cNvSpPr txBox="1">
            <a:spLocks noGrp="1"/>
          </p:cNvSpPr>
          <p:nvPr>
            <p:ph type="body" idx="1"/>
          </p:nvPr>
        </p:nvSpPr>
        <p:spPr>
          <a:xfrm>
            <a:off x="711200" y="4926013"/>
            <a:ext cx="5683250"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3" name="Google Shape;383;p56: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57:notes"/>
          <p:cNvSpPr txBox="1">
            <a:spLocks noGrp="1"/>
          </p:cNvSpPr>
          <p:nvPr>
            <p:ph type="body" idx="1"/>
          </p:nvPr>
        </p:nvSpPr>
        <p:spPr>
          <a:xfrm>
            <a:off x="711200" y="4926013"/>
            <a:ext cx="5683250"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8" name="Google Shape;388;p57: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6:notes"/>
          <p:cNvSpPr txBox="1">
            <a:spLocks noGrp="1"/>
          </p:cNvSpPr>
          <p:nvPr>
            <p:ph type="body" idx="1"/>
          </p:nvPr>
        </p:nvSpPr>
        <p:spPr>
          <a:xfrm>
            <a:off x="711200" y="4926013"/>
            <a:ext cx="5683250"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6: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7:notes"/>
          <p:cNvSpPr txBox="1">
            <a:spLocks noGrp="1"/>
          </p:cNvSpPr>
          <p:nvPr>
            <p:ph type="body" idx="1"/>
          </p:nvPr>
        </p:nvSpPr>
        <p:spPr>
          <a:xfrm>
            <a:off x="711200" y="4926013"/>
            <a:ext cx="5683250"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7: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8:notes"/>
          <p:cNvSpPr txBox="1">
            <a:spLocks noGrp="1"/>
          </p:cNvSpPr>
          <p:nvPr>
            <p:ph type="body" idx="1"/>
          </p:nvPr>
        </p:nvSpPr>
        <p:spPr>
          <a:xfrm>
            <a:off x="711200" y="4926013"/>
            <a:ext cx="5683250"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8: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9:notes"/>
          <p:cNvSpPr txBox="1">
            <a:spLocks noGrp="1"/>
          </p:cNvSpPr>
          <p:nvPr>
            <p:ph type="body" idx="1"/>
          </p:nvPr>
        </p:nvSpPr>
        <p:spPr>
          <a:xfrm>
            <a:off x="711200" y="4926013"/>
            <a:ext cx="5683250"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9: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2f16f0ee6ec_0_5"/>
          <p:cNvSpPr txBox="1">
            <a:spLocks noGrp="1"/>
          </p:cNvSpPr>
          <p:nvPr>
            <p:ph type="ctrTitle"/>
          </p:nvPr>
        </p:nvSpPr>
        <p:spPr>
          <a:xfrm>
            <a:off x="415611" y="992767"/>
            <a:ext cx="11360700" cy="27369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6900"/>
              <a:buNone/>
              <a:defRPr sz="69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a:endParaRPr/>
          </a:p>
        </p:txBody>
      </p:sp>
      <p:sp>
        <p:nvSpPr>
          <p:cNvPr id="15" name="Google Shape;15;g2f16f0ee6ec_0_5"/>
          <p:cNvSpPr txBox="1">
            <a:spLocks noGrp="1"/>
          </p:cNvSpPr>
          <p:nvPr>
            <p:ph type="subTitle" idx="1"/>
          </p:nvPr>
        </p:nvSpPr>
        <p:spPr>
          <a:xfrm>
            <a:off x="415600" y="3778833"/>
            <a:ext cx="11360700" cy="10569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2f16f0ee6ec_0_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g2f16f0ee6ec_0_40"/>
          <p:cNvSpPr txBox="1">
            <a:spLocks noGrp="1"/>
          </p:cNvSpPr>
          <p:nvPr>
            <p:ph type="title" hasCustomPrompt="1"/>
          </p:nvPr>
        </p:nvSpPr>
        <p:spPr>
          <a:xfrm>
            <a:off x="415600" y="1474833"/>
            <a:ext cx="11360700" cy="26181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50" name="Google Shape;50;g2f16f0ee6ec_0_40"/>
          <p:cNvSpPr txBox="1">
            <a:spLocks noGrp="1"/>
          </p:cNvSpPr>
          <p:nvPr>
            <p:ph type="body" idx="1"/>
          </p:nvPr>
        </p:nvSpPr>
        <p:spPr>
          <a:xfrm>
            <a:off x="415600" y="4202967"/>
            <a:ext cx="11360700" cy="1734300"/>
          </a:xfrm>
          <a:prstGeom prst="rect">
            <a:avLst/>
          </a:prstGeom>
        </p:spPr>
        <p:txBody>
          <a:bodyPr spcFirstLastPara="1" wrap="square" lIns="121900" tIns="121900" rIns="121900" bIns="121900" anchor="t" anchorCtr="0">
            <a:normAutofit/>
          </a:bodyPr>
          <a:lstStyle>
            <a:lvl1pPr marL="457200" lvl="0" indent="-381000" algn="ctr">
              <a:spcBef>
                <a:spcPts val="0"/>
              </a:spcBef>
              <a:spcAft>
                <a:spcPts val="0"/>
              </a:spcAft>
              <a:buSzPts val="2400"/>
              <a:buChar char="●"/>
              <a:defRPr/>
            </a:lvl1pPr>
            <a:lvl2pPr marL="914400" lvl="1" indent="-349250" algn="ctr">
              <a:spcBef>
                <a:spcPts val="0"/>
              </a:spcBef>
              <a:spcAft>
                <a:spcPts val="0"/>
              </a:spcAft>
              <a:buSzPts val="1900"/>
              <a:buChar char="○"/>
              <a:defRPr/>
            </a:lvl2pPr>
            <a:lvl3pPr marL="1371600" lvl="2" indent="-349250" algn="ctr">
              <a:spcBef>
                <a:spcPts val="0"/>
              </a:spcBef>
              <a:spcAft>
                <a:spcPts val="0"/>
              </a:spcAft>
              <a:buSzPts val="1900"/>
              <a:buChar char="■"/>
              <a:defRPr/>
            </a:lvl3pPr>
            <a:lvl4pPr marL="1828800" lvl="3" indent="-349250" algn="ctr">
              <a:spcBef>
                <a:spcPts val="0"/>
              </a:spcBef>
              <a:spcAft>
                <a:spcPts val="0"/>
              </a:spcAft>
              <a:buSzPts val="1900"/>
              <a:buChar char="●"/>
              <a:defRPr/>
            </a:lvl4pPr>
            <a:lvl5pPr marL="2286000" lvl="4" indent="-349250" algn="ctr">
              <a:spcBef>
                <a:spcPts val="0"/>
              </a:spcBef>
              <a:spcAft>
                <a:spcPts val="0"/>
              </a:spcAft>
              <a:buSzPts val="1900"/>
              <a:buChar char="○"/>
              <a:defRPr/>
            </a:lvl5pPr>
            <a:lvl6pPr marL="2743200" lvl="5" indent="-349250" algn="ctr">
              <a:spcBef>
                <a:spcPts val="0"/>
              </a:spcBef>
              <a:spcAft>
                <a:spcPts val="0"/>
              </a:spcAft>
              <a:buSzPts val="1900"/>
              <a:buChar char="■"/>
              <a:defRPr/>
            </a:lvl6pPr>
            <a:lvl7pPr marL="3200400" lvl="6" indent="-349250" algn="ctr">
              <a:spcBef>
                <a:spcPts val="0"/>
              </a:spcBef>
              <a:spcAft>
                <a:spcPts val="0"/>
              </a:spcAft>
              <a:buSzPts val="1900"/>
              <a:buChar char="●"/>
              <a:defRPr/>
            </a:lvl7pPr>
            <a:lvl8pPr marL="3657600" lvl="7" indent="-349250" algn="ctr">
              <a:spcBef>
                <a:spcPts val="0"/>
              </a:spcBef>
              <a:spcAft>
                <a:spcPts val="0"/>
              </a:spcAft>
              <a:buSzPts val="1900"/>
              <a:buChar char="○"/>
              <a:defRPr/>
            </a:lvl8pPr>
            <a:lvl9pPr marL="4114800" lvl="8" indent="-349250" algn="ctr">
              <a:spcBef>
                <a:spcPts val="0"/>
              </a:spcBef>
              <a:spcAft>
                <a:spcPts val="0"/>
              </a:spcAft>
              <a:buSzPts val="1900"/>
              <a:buChar char="■"/>
              <a:defRPr/>
            </a:lvl9pPr>
          </a:lstStyle>
          <a:p>
            <a:endParaRPr/>
          </a:p>
        </p:txBody>
      </p:sp>
      <p:sp>
        <p:nvSpPr>
          <p:cNvPr id="51" name="Google Shape;51;g2f16f0ee6ec_0_4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g2f16f0ee6ec_0_4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标题幻灯片">
  <p:cSld name="TITLE_1">
    <p:spTree>
      <p:nvGrpSpPr>
        <p:cNvPr id="1" name="Shape 54"/>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标题和内容" type="obj">
  <p:cSld name="OBJECT">
    <p:spTree>
      <p:nvGrpSpPr>
        <p:cNvPr id="1" name="Shape 55"/>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g2f16f0ee6ec_0_9"/>
          <p:cNvSpPr txBox="1">
            <a:spLocks noGrp="1"/>
          </p:cNvSpPr>
          <p:nvPr>
            <p:ph type="title"/>
          </p:nvPr>
        </p:nvSpPr>
        <p:spPr>
          <a:xfrm>
            <a:off x="415600" y="2867800"/>
            <a:ext cx="11360700" cy="1122300"/>
          </a:xfrm>
          <a:prstGeom prst="rect">
            <a:avLst/>
          </a:prstGeom>
        </p:spPr>
        <p:txBody>
          <a:bodyPr spcFirstLastPara="1" wrap="square" lIns="121900" tIns="121900" rIns="121900" bIns="121900" anchor="ctr"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g2f16f0ee6ec_0_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g2f16f0ee6ec_0_12"/>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2" name="Google Shape;22;g2f16f0ee6ec_0_12"/>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23" name="Google Shape;23;g2f16f0ee6ec_0_1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g2f16f0ee6ec_0_16"/>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6" name="Google Shape;26;g2f16f0ee6ec_0_16"/>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7" name="Google Shape;27;g2f16f0ee6ec_0_16"/>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8" name="Google Shape;28;g2f16f0ee6ec_0_1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g2f16f0ee6ec_0_21"/>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31" name="Google Shape;31;g2f16f0ee6ec_0_2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g2f16f0ee6ec_0_24"/>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34" name="Google Shape;34;g2f16f0ee6ec_0_24"/>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normAutofit/>
          </a:bodyPr>
          <a:lstStyle>
            <a:lvl1pPr marL="457200" lvl="0" indent="-330200">
              <a:spcBef>
                <a:spcPts val="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5" name="Google Shape;35;g2f16f0ee6ec_0_2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g2f16f0ee6ec_0_28"/>
          <p:cNvSpPr txBox="1">
            <a:spLocks noGrp="1"/>
          </p:cNvSpPr>
          <p:nvPr>
            <p:ph type="title"/>
          </p:nvPr>
        </p:nvSpPr>
        <p:spPr>
          <a:xfrm>
            <a:off x="653667" y="600200"/>
            <a:ext cx="8490300" cy="5454300"/>
          </a:xfrm>
          <a:prstGeom prst="rect">
            <a:avLst/>
          </a:prstGeom>
        </p:spPr>
        <p:txBody>
          <a:bodyPr spcFirstLastPara="1" wrap="square" lIns="121900" tIns="121900" rIns="121900" bIns="121900" anchor="ctr" anchorCtr="0">
            <a:norm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a:endParaRPr/>
          </a:p>
        </p:txBody>
      </p:sp>
      <p:sp>
        <p:nvSpPr>
          <p:cNvPr id="38" name="Google Shape;38;g2f16f0ee6ec_0_2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g2f16f0ee6ec_0_31"/>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1" name="Google Shape;41;g2f16f0ee6ec_0_31"/>
          <p:cNvSpPr txBox="1">
            <a:spLocks noGrp="1"/>
          </p:cNvSpPr>
          <p:nvPr>
            <p:ph type="title"/>
          </p:nvPr>
        </p:nvSpPr>
        <p:spPr>
          <a:xfrm>
            <a:off x="354000" y="1644233"/>
            <a:ext cx="5393700" cy="19764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a:endParaRPr/>
          </a:p>
        </p:txBody>
      </p:sp>
      <p:sp>
        <p:nvSpPr>
          <p:cNvPr id="42" name="Google Shape;42;g2f16f0ee6ec_0_31"/>
          <p:cNvSpPr txBox="1">
            <a:spLocks noGrp="1"/>
          </p:cNvSpPr>
          <p:nvPr>
            <p:ph type="subTitle" idx="1"/>
          </p:nvPr>
        </p:nvSpPr>
        <p:spPr>
          <a:xfrm>
            <a:off x="354000" y="3737433"/>
            <a:ext cx="5393700" cy="16467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3" name="Google Shape;43;g2f16f0ee6ec_0_31"/>
          <p:cNvSpPr txBox="1">
            <a:spLocks noGrp="1"/>
          </p:cNvSpPr>
          <p:nvPr>
            <p:ph type="body" idx="2"/>
          </p:nvPr>
        </p:nvSpPr>
        <p:spPr>
          <a:xfrm>
            <a:off x="6586000" y="965433"/>
            <a:ext cx="5115900" cy="4926900"/>
          </a:xfrm>
          <a:prstGeom prst="rect">
            <a:avLst/>
          </a:prstGeom>
        </p:spPr>
        <p:txBody>
          <a:bodyPr spcFirstLastPara="1" wrap="square" lIns="121900" tIns="121900" rIns="121900" bIns="121900" anchor="ctr"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44" name="Google Shape;44;g2f16f0ee6ec_0_3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g2f16f0ee6ec_0_37"/>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normAutofit/>
          </a:bodyPr>
          <a:lstStyle>
            <a:lvl1pPr marL="457200" lvl="0" indent="-228600">
              <a:lnSpc>
                <a:spcPct val="100000"/>
              </a:lnSpc>
              <a:spcBef>
                <a:spcPts val="0"/>
              </a:spcBef>
              <a:spcAft>
                <a:spcPts val="0"/>
              </a:spcAft>
              <a:buSzPts val="2400"/>
              <a:buNone/>
              <a:defRPr/>
            </a:lvl1pPr>
          </a:lstStyle>
          <a:p>
            <a:endParaRPr/>
          </a:p>
        </p:txBody>
      </p:sp>
      <p:sp>
        <p:nvSpPr>
          <p:cNvPr id="47" name="Google Shape;47;g2f16f0ee6ec_0_3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5">
            <a:alphaModFix/>
          </a:blip>
          <a:stretch>
            <a:fillRect/>
          </a:stretch>
        </a:blipFill>
        <a:effectLst/>
      </p:bgPr>
    </p:bg>
    <p:spTree>
      <p:nvGrpSpPr>
        <p:cNvPr id="1" name="Shape 9"/>
        <p:cNvGrpSpPr/>
        <p:nvPr/>
      </p:nvGrpSpPr>
      <p:grpSpPr>
        <a:xfrm>
          <a:off x="0" y="0"/>
          <a:ext cx="0" cy="0"/>
          <a:chOff x="0" y="0"/>
          <a:chExt cx="0" cy="0"/>
        </a:xfrm>
      </p:grpSpPr>
      <p:sp>
        <p:nvSpPr>
          <p:cNvPr id="10" name="Google Shape;10;g2f16f0ee6ec_0_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spcBef>
                <a:spcPts val="0"/>
              </a:spcBef>
              <a:spcAft>
                <a:spcPts val="0"/>
              </a:spcAft>
              <a:buClr>
                <a:schemeClr val="dk1"/>
              </a:buClr>
              <a:buSzPts val="3700"/>
              <a:buNone/>
              <a:defRPr sz="3700">
                <a:solidFill>
                  <a:schemeClr val="dk1"/>
                </a:solidFill>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a:endParaRPr/>
          </a:p>
        </p:txBody>
      </p:sp>
      <p:sp>
        <p:nvSpPr>
          <p:cNvPr id="11" name="Google Shape;11;g2f16f0ee6ec_0_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nSpc>
                <a:spcPct val="115000"/>
              </a:lnSpc>
              <a:spcBef>
                <a:spcPts val="0"/>
              </a:spcBef>
              <a:spcAft>
                <a:spcPts val="0"/>
              </a:spcAft>
              <a:buClr>
                <a:schemeClr val="dk2"/>
              </a:buClr>
              <a:buSzPts val="2400"/>
              <a:buChar char="●"/>
              <a:defRPr sz="2400">
                <a:solidFill>
                  <a:schemeClr val="dk2"/>
                </a:solidFill>
              </a:defRPr>
            </a:lvl1pPr>
            <a:lvl2pPr marL="914400" lvl="1" indent="-349250">
              <a:lnSpc>
                <a:spcPct val="115000"/>
              </a:lnSpc>
              <a:spcBef>
                <a:spcPts val="0"/>
              </a:spcBef>
              <a:spcAft>
                <a:spcPts val="0"/>
              </a:spcAft>
              <a:buClr>
                <a:schemeClr val="dk2"/>
              </a:buClr>
              <a:buSzPts val="1900"/>
              <a:buChar char="○"/>
              <a:defRPr sz="1900">
                <a:solidFill>
                  <a:schemeClr val="dk2"/>
                </a:solidFill>
              </a:defRPr>
            </a:lvl2pPr>
            <a:lvl3pPr marL="1371600" lvl="2" indent="-349250">
              <a:lnSpc>
                <a:spcPct val="115000"/>
              </a:lnSpc>
              <a:spcBef>
                <a:spcPts val="0"/>
              </a:spcBef>
              <a:spcAft>
                <a:spcPts val="0"/>
              </a:spcAft>
              <a:buClr>
                <a:schemeClr val="dk2"/>
              </a:buClr>
              <a:buSzPts val="1900"/>
              <a:buChar char="■"/>
              <a:defRPr sz="1900">
                <a:solidFill>
                  <a:schemeClr val="dk2"/>
                </a:solidFill>
              </a:defRPr>
            </a:lvl3pPr>
            <a:lvl4pPr marL="1828800" lvl="3" indent="-349250">
              <a:lnSpc>
                <a:spcPct val="115000"/>
              </a:lnSpc>
              <a:spcBef>
                <a:spcPts val="0"/>
              </a:spcBef>
              <a:spcAft>
                <a:spcPts val="0"/>
              </a:spcAft>
              <a:buClr>
                <a:schemeClr val="dk2"/>
              </a:buClr>
              <a:buSzPts val="1900"/>
              <a:buChar char="●"/>
              <a:defRPr sz="1900">
                <a:solidFill>
                  <a:schemeClr val="dk2"/>
                </a:solidFill>
              </a:defRPr>
            </a:lvl4pPr>
            <a:lvl5pPr marL="2286000" lvl="4" indent="-349250">
              <a:lnSpc>
                <a:spcPct val="115000"/>
              </a:lnSpc>
              <a:spcBef>
                <a:spcPts val="0"/>
              </a:spcBef>
              <a:spcAft>
                <a:spcPts val="0"/>
              </a:spcAft>
              <a:buClr>
                <a:schemeClr val="dk2"/>
              </a:buClr>
              <a:buSzPts val="1900"/>
              <a:buChar char="○"/>
              <a:defRPr sz="1900">
                <a:solidFill>
                  <a:schemeClr val="dk2"/>
                </a:solidFill>
              </a:defRPr>
            </a:lvl5pPr>
            <a:lvl6pPr marL="2743200" lvl="5" indent="-349250">
              <a:lnSpc>
                <a:spcPct val="115000"/>
              </a:lnSpc>
              <a:spcBef>
                <a:spcPts val="0"/>
              </a:spcBef>
              <a:spcAft>
                <a:spcPts val="0"/>
              </a:spcAft>
              <a:buClr>
                <a:schemeClr val="dk2"/>
              </a:buClr>
              <a:buSzPts val="1900"/>
              <a:buChar char="■"/>
              <a:defRPr sz="1900">
                <a:solidFill>
                  <a:schemeClr val="dk2"/>
                </a:solidFill>
              </a:defRPr>
            </a:lvl6pPr>
            <a:lvl7pPr marL="3200400" lvl="6" indent="-349250">
              <a:lnSpc>
                <a:spcPct val="115000"/>
              </a:lnSpc>
              <a:spcBef>
                <a:spcPts val="0"/>
              </a:spcBef>
              <a:spcAft>
                <a:spcPts val="0"/>
              </a:spcAft>
              <a:buClr>
                <a:schemeClr val="dk2"/>
              </a:buClr>
              <a:buSzPts val="1900"/>
              <a:buChar char="●"/>
              <a:defRPr sz="1900">
                <a:solidFill>
                  <a:schemeClr val="dk2"/>
                </a:solidFill>
              </a:defRPr>
            </a:lvl7pPr>
            <a:lvl8pPr marL="3657600" lvl="7" indent="-349250">
              <a:lnSpc>
                <a:spcPct val="115000"/>
              </a:lnSpc>
              <a:spcBef>
                <a:spcPts val="0"/>
              </a:spcBef>
              <a:spcAft>
                <a:spcPts val="0"/>
              </a:spcAft>
              <a:buClr>
                <a:schemeClr val="dk2"/>
              </a:buClr>
              <a:buSzPts val="1900"/>
              <a:buChar char="○"/>
              <a:defRPr sz="1900">
                <a:solidFill>
                  <a:schemeClr val="dk2"/>
                </a:solidFill>
              </a:defRPr>
            </a:lvl8pPr>
            <a:lvl9pPr marL="4114800" lvl="8" indent="-349250">
              <a:lnSpc>
                <a:spcPct val="115000"/>
              </a:lnSpc>
              <a:spcBef>
                <a:spcPts val="0"/>
              </a:spcBef>
              <a:spcAft>
                <a:spcPts val="0"/>
              </a:spcAft>
              <a:buClr>
                <a:schemeClr val="dk2"/>
              </a:buClr>
              <a:buSzPts val="1900"/>
              <a:buChar char="■"/>
              <a:defRPr sz="1900">
                <a:solidFill>
                  <a:schemeClr val="dk2"/>
                </a:solidFill>
              </a:defRPr>
            </a:lvl9pPr>
          </a:lstStyle>
          <a:p>
            <a:endParaRPr/>
          </a:p>
        </p:txBody>
      </p:sp>
      <p:sp>
        <p:nvSpPr>
          <p:cNvPr id="12" name="Google Shape;12;g2f16f0ee6ec_0_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p:cNvGrpSpPr/>
        <p:nvPr/>
      </p:nvGrpSpPr>
      <p:grpSpPr>
        <a:xfrm>
          <a:off x="0" y="0"/>
          <a:ext cx="0" cy="0"/>
          <a:chOff x="0" y="0"/>
          <a:chExt cx="0" cy="0"/>
        </a:xfrm>
      </p:grpSpPr>
      <p:grpSp>
        <p:nvGrpSpPr>
          <p:cNvPr id="61" name="Google Shape;61;p1"/>
          <p:cNvGrpSpPr/>
          <p:nvPr/>
        </p:nvGrpSpPr>
        <p:grpSpPr>
          <a:xfrm>
            <a:off x="-275347506" y="1135013"/>
            <a:ext cx="2147483647" cy="2147483647"/>
            <a:chOff x="-525242" y="1099"/>
            <a:chExt cx="10409438" cy="6085787"/>
          </a:xfrm>
        </p:grpSpPr>
        <p:grpSp>
          <p:nvGrpSpPr>
            <p:cNvPr id="62" name="Google Shape;62;p1"/>
            <p:cNvGrpSpPr/>
            <p:nvPr/>
          </p:nvGrpSpPr>
          <p:grpSpPr>
            <a:xfrm>
              <a:off x="-525242" y="1099"/>
              <a:ext cx="10409438" cy="6085787"/>
              <a:chOff x="-523526" y="1668"/>
              <a:chExt cx="10409438" cy="6085787"/>
            </a:xfrm>
          </p:grpSpPr>
          <p:sp>
            <p:nvSpPr>
              <p:cNvPr id="63" name="Google Shape;63;p1"/>
              <p:cNvSpPr/>
              <p:nvPr/>
            </p:nvSpPr>
            <p:spPr>
              <a:xfrm rot="7800000" flipH="1">
                <a:off x="10702" y="6074"/>
                <a:ext cx="4182" cy="4182"/>
              </a:xfrm>
              <a:custGeom>
                <a:avLst/>
                <a:gdLst/>
                <a:ahLst/>
                <a:cxnLst/>
                <a:rect l="l" t="t" r="r" b="b"/>
                <a:pathLst>
                  <a:path w="4182" h="4182" extrusionOk="0">
                    <a:moveTo>
                      <a:pt x="0" y="4182"/>
                    </a:moveTo>
                    <a:cubicBezTo>
                      <a:pt x="0" y="1872"/>
                      <a:pt x="1872" y="0"/>
                      <a:pt x="4182" y="0"/>
                    </a:cubicBezTo>
                  </a:path>
                </a:pathLst>
              </a:custGeom>
              <a:noFill/>
              <a:ln w="9525" cap="flat" cmpd="sng">
                <a:solidFill>
                  <a:srgbClr val="F4F7F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64" name="Google Shape;64;p1"/>
              <p:cNvGrpSpPr/>
              <p:nvPr/>
            </p:nvGrpSpPr>
            <p:grpSpPr>
              <a:xfrm rot="360000">
                <a:off x="-285478" y="506925"/>
                <a:ext cx="9933343" cy="5075273"/>
                <a:chOff x="6648" y="2267"/>
                <a:chExt cx="9933343" cy="5075273"/>
              </a:xfrm>
            </p:grpSpPr>
            <p:sp>
              <p:nvSpPr>
                <p:cNvPr id="65" name="Google Shape;65;p1"/>
                <p:cNvSpPr/>
                <p:nvPr/>
              </p:nvSpPr>
              <p:spPr>
                <a:xfrm rot="-2700000">
                  <a:off x="7514" y="3133"/>
                  <a:ext cx="4182" cy="4182"/>
                </a:xfrm>
                <a:custGeom>
                  <a:avLst/>
                  <a:gdLst/>
                  <a:ahLst/>
                  <a:cxnLst/>
                  <a:rect l="l" t="t" r="r" b="b"/>
                  <a:pathLst>
                    <a:path w="4182" h="4182" extrusionOk="0">
                      <a:moveTo>
                        <a:pt x="0" y="4182"/>
                      </a:moveTo>
                      <a:cubicBezTo>
                        <a:pt x="0" y="1872"/>
                        <a:pt x="1872" y="0"/>
                        <a:pt x="4182" y="0"/>
                      </a:cubicBezTo>
                    </a:path>
                  </a:pathLst>
                </a:custGeom>
                <a:noFill/>
                <a:ln w="9525" cap="flat" cmpd="sng">
                  <a:solidFill>
                    <a:srgbClr val="F4F7F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6" name="Google Shape;66;p1"/>
                <p:cNvSpPr/>
                <p:nvPr/>
              </p:nvSpPr>
              <p:spPr>
                <a:xfrm rot="1740000" flipH="1">
                  <a:off x="5858295" y="995844"/>
                  <a:ext cx="3459901" cy="3459901"/>
                </a:xfrm>
                <a:custGeom>
                  <a:avLst/>
                  <a:gdLst/>
                  <a:ahLst/>
                  <a:cxnLst/>
                  <a:rect l="l" t="t" r="r" b="b"/>
                  <a:pathLst>
                    <a:path w="4182" h="4182" extrusionOk="0">
                      <a:moveTo>
                        <a:pt x="0" y="4182"/>
                      </a:moveTo>
                      <a:cubicBezTo>
                        <a:pt x="0" y="1872"/>
                        <a:pt x="1872" y="0"/>
                        <a:pt x="4182" y="0"/>
                      </a:cubicBezTo>
                    </a:path>
                  </a:pathLst>
                </a:custGeom>
                <a:noFill/>
                <a:ln w="9525" cap="flat" cmpd="sng">
                  <a:solidFill>
                    <a:srgbClr val="F4F7F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sp>
          <p:nvSpPr>
            <p:cNvPr id="67" name="Google Shape;67;p1"/>
            <p:cNvSpPr txBox="1"/>
            <p:nvPr/>
          </p:nvSpPr>
          <p:spPr>
            <a:xfrm>
              <a:off x="8116" y="4908"/>
              <a:ext cx="5883" cy="3007"/>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800" b="0" i="0" u="none" strike="noStrike" cap="none">
                  <a:solidFill>
                    <a:schemeClr val="accent5"/>
                  </a:solidFill>
                  <a:latin typeface="Calibri"/>
                  <a:ea typeface="Calibri"/>
                  <a:cs typeface="Calibri"/>
                  <a:sym typeface="Calibri"/>
                </a:rPr>
                <a:t>Reporter: xx    Date: 2019.6.14  </a:t>
              </a:r>
              <a:endParaRPr sz="1800" b="0" i="0" u="none" strike="noStrike" cap="none">
                <a:solidFill>
                  <a:schemeClr val="accent5"/>
                </a:solidFill>
                <a:latin typeface="Calibri"/>
                <a:ea typeface="Calibri"/>
                <a:cs typeface="Calibri"/>
                <a:sym typeface="Calibri"/>
              </a:endParaRPr>
            </a:p>
          </p:txBody>
        </p:sp>
        <p:sp>
          <p:nvSpPr>
            <p:cNvPr id="68" name="Google Shape;68;p1"/>
            <p:cNvSpPr txBox="1"/>
            <p:nvPr/>
          </p:nvSpPr>
          <p:spPr>
            <a:xfrm>
              <a:off x="6164" y="2959"/>
              <a:ext cx="10367" cy="101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b="1" i="0" u="none" strike="noStrike" cap="none">
                  <a:solidFill>
                    <a:srgbClr val="3AA700"/>
                  </a:solidFill>
                  <a:latin typeface="Calibri"/>
                  <a:ea typeface="Calibri"/>
                  <a:cs typeface="Calibri"/>
                  <a:sym typeface="Calibri"/>
                </a:rPr>
                <a:t>Career Planning</a:t>
              </a:r>
              <a:endParaRPr sz="7200" b="1" i="0" u="none" strike="noStrike" cap="none">
                <a:solidFill>
                  <a:srgbClr val="3AA700"/>
                </a:solidFill>
                <a:latin typeface="Calibri"/>
                <a:ea typeface="Calibri"/>
                <a:cs typeface="Calibri"/>
                <a:sym typeface="Calibri"/>
              </a:endParaRPr>
            </a:p>
          </p:txBody>
        </p:sp>
      </p:grpSp>
      <p:sp>
        <p:nvSpPr>
          <p:cNvPr id="69" name="Google Shape;69;p1"/>
          <p:cNvSpPr txBox="1"/>
          <p:nvPr/>
        </p:nvSpPr>
        <p:spPr>
          <a:xfrm>
            <a:off x="451164" y="2958831"/>
            <a:ext cx="8038457" cy="1437641"/>
          </a:xfrm>
          <a:prstGeom prst="rect">
            <a:avLst/>
          </a:prstGeom>
          <a:solidFill>
            <a:srgbClr val="FFC000"/>
          </a:solidFill>
          <a:ln w="9525" cap="flat" cmpd="sng">
            <a:solidFill>
              <a:srgbClr val="02A5E3"/>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i="0" u="sng" strike="noStrike" cap="none">
                <a:solidFill>
                  <a:srgbClr val="36363D"/>
                </a:solidFill>
                <a:latin typeface="Cutive Mono"/>
                <a:ea typeface="Cutive Mono"/>
                <a:cs typeface="Cutive Mono"/>
                <a:sym typeface="Cutive Mono"/>
              </a:rPr>
              <a:t>SOLAR  PANEL INSTALLATION AND MAINTENANCE</a:t>
            </a:r>
            <a:endParaRPr sz="4000" b="1" i="0" u="sng">
              <a:solidFill>
                <a:srgbClr val="36363D"/>
              </a:solidFill>
              <a:latin typeface="Cutive Mono"/>
              <a:ea typeface="Cutive Mono"/>
              <a:cs typeface="Cutive Mono"/>
              <a:sym typeface="Cutive Mono"/>
            </a:endParaRPr>
          </a:p>
        </p:txBody>
      </p:sp>
      <p:sp>
        <p:nvSpPr>
          <p:cNvPr id="70" name="Google Shape;70;p1"/>
          <p:cNvSpPr txBox="1"/>
          <p:nvPr/>
        </p:nvSpPr>
        <p:spPr>
          <a:xfrm>
            <a:off x="451164" y="4401374"/>
            <a:ext cx="4000000" cy="574039"/>
          </a:xfrm>
          <a:prstGeom prst="rect">
            <a:avLst/>
          </a:prstGeom>
          <a:solidFill>
            <a:srgbClr val="FFFF0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36363D"/>
                </a:solidFill>
                <a:latin typeface="Arial"/>
                <a:ea typeface="Arial"/>
                <a:cs typeface="Arial"/>
                <a:sym typeface="Arial"/>
              </a:rPr>
              <a:t>SEMESTER 5th</a:t>
            </a:r>
            <a:endParaRPr sz="3200" b="1">
              <a:solidFill>
                <a:srgbClr val="36363D"/>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p:tgtEl>
                                          <p:spTgt spid="61"/>
                                        </p:tgtEl>
                                        <p:attrNameLst>
                                          <p:attrName>ppt_w</p:attrName>
                                        </p:attrNameLst>
                                      </p:cBhvr>
                                      <p:tavLst>
                                        <p:tav tm="0">
                                          <p:val>
                                            <p:strVal val="0"/>
                                          </p:val>
                                        </p:tav>
                                        <p:tav tm="100000">
                                          <p:val>
                                            <p:strVal val="#ppt_w"/>
                                          </p:val>
                                        </p:tav>
                                      </p:tavLst>
                                    </p:anim>
                                    <p:anim calcmode="lin" valueType="num">
                                      <p:cBhvr additive="base">
                                        <p:cTn id="8" dur="500"/>
                                        <p:tgtEl>
                                          <p:spTgt spid="61"/>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0"/>
          <p:cNvSpPr txBox="1"/>
          <p:nvPr/>
        </p:nvSpPr>
        <p:spPr>
          <a:xfrm>
            <a:off x="167149" y="177573"/>
            <a:ext cx="9930722" cy="10312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100" b="1">
                <a:solidFill>
                  <a:srgbClr val="000000"/>
                </a:solidFill>
                <a:latin typeface="Arial"/>
                <a:ea typeface="Arial"/>
                <a:cs typeface="Arial"/>
                <a:sym typeface="Arial"/>
              </a:rPr>
              <a:t>Uses and handling procedure of solar panel:-</a:t>
            </a:r>
            <a:endParaRPr sz="3100" b="1">
              <a:solidFill>
                <a:srgbClr val="000000"/>
              </a:solidFill>
              <a:latin typeface="Arial"/>
              <a:ea typeface="Arial"/>
              <a:cs typeface="Arial"/>
              <a:sym typeface="Arial"/>
            </a:endParaRPr>
          </a:p>
          <a:p>
            <a:pPr marL="0" marR="0" lvl="0" indent="0" algn="l" rtl="0">
              <a:spcBef>
                <a:spcPts val="0"/>
              </a:spcBef>
              <a:spcAft>
                <a:spcPts val="0"/>
              </a:spcAft>
              <a:buNone/>
            </a:pPr>
            <a:endParaRPr sz="3100" b="1">
              <a:solidFill>
                <a:srgbClr val="000000"/>
              </a:solidFill>
              <a:latin typeface="Arial"/>
              <a:ea typeface="Arial"/>
              <a:cs typeface="Arial"/>
              <a:sym typeface="Arial"/>
            </a:endParaRPr>
          </a:p>
        </p:txBody>
      </p:sp>
      <p:sp>
        <p:nvSpPr>
          <p:cNvPr id="123" name="Google Shape;123;p10"/>
          <p:cNvSpPr txBox="1"/>
          <p:nvPr/>
        </p:nvSpPr>
        <p:spPr>
          <a:xfrm>
            <a:off x="351525" y="658620"/>
            <a:ext cx="9921614" cy="30505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rgbClr val="000000"/>
                </a:solidFill>
                <a:latin typeface="Arial"/>
                <a:ea typeface="Arial"/>
                <a:cs typeface="Arial"/>
                <a:sym typeface="Arial"/>
              </a:rPr>
              <a:t>Uses:-</a:t>
            </a:r>
            <a:r>
              <a:rPr lang="en-US" sz="2800" b="1">
                <a:solidFill>
                  <a:srgbClr val="000000"/>
                </a:solidFill>
                <a:latin typeface="Arial"/>
                <a:ea typeface="Arial"/>
                <a:cs typeface="Arial"/>
                <a:sym typeface="Arial"/>
              </a:rPr>
              <a:t> </a:t>
            </a:r>
            <a:endParaRPr sz="2800">
              <a:solidFill>
                <a:srgbClr val="000000"/>
              </a:solidFill>
              <a:latin typeface="Arial"/>
              <a:ea typeface="Arial"/>
              <a:cs typeface="Arial"/>
              <a:sym typeface="Arial"/>
            </a:endParaRPr>
          </a:p>
          <a:p>
            <a:pPr marL="457200" marR="0" lvl="0" indent="-457200" algn="l" rtl="0">
              <a:spcBef>
                <a:spcPts val="0"/>
              </a:spcBef>
              <a:spcAft>
                <a:spcPts val="0"/>
              </a:spcAft>
              <a:buClr>
                <a:srgbClr val="000000"/>
              </a:buClr>
              <a:buSzPts val="2800"/>
              <a:buFont typeface="Noto Sans Symbols"/>
              <a:buChar char="●"/>
            </a:pPr>
            <a:r>
              <a:rPr lang="en-US" sz="2800" b="1">
                <a:solidFill>
                  <a:srgbClr val="000000"/>
                </a:solidFill>
                <a:latin typeface="Arial"/>
                <a:ea typeface="Arial"/>
                <a:cs typeface="Arial"/>
                <a:sym typeface="Arial"/>
              </a:rPr>
              <a:t>As</a:t>
            </a:r>
            <a:r>
              <a:rPr lang="en-US" sz="2800">
                <a:solidFill>
                  <a:srgbClr val="000000"/>
                </a:solidFill>
                <a:latin typeface="Arial"/>
                <a:ea typeface="Arial"/>
                <a:cs typeface="Arial"/>
                <a:sym typeface="Arial"/>
              </a:rPr>
              <a:t> heat for making hot water, heating buildings and cooking.</a:t>
            </a:r>
            <a:endParaRPr sz="2800">
              <a:solidFill>
                <a:srgbClr val="000000"/>
              </a:solidFill>
              <a:latin typeface="Arial"/>
              <a:ea typeface="Arial"/>
              <a:cs typeface="Arial"/>
              <a:sym typeface="Arial"/>
            </a:endParaRPr>
          </a:p>
          <a:p>
            <a:pPr marL="457200" marR="0" lvl="0" indent="-457200" algn="l" rtl="0">
              <a:spcBef>
                <a:spcPts val="0"/>
              </a:spcBef>
              <a:spcAft>
                <a:spcPts val="0"/>
              </a:spcAft>
              <a:buClr>
                <a:srgbClr val="000000"/>
              </a:buClr>
              <a:buSzPts val="2800"/>
              <a:buFont typeface="Noto Sans Symbols"/>
              <a:buChar char="●"/>
            </a:pPr>
            <a:r>
              <a:rPr lang="en-US" sz="2800">
                <a:solidFill>
                  <a:srgbClr val="000000"/>
                </a:solidFill>
                <a:latin typeface="Arial"/>
                <a:ea typeface="Arial"/>
                <a:cs typeface="Arial"/>
                <a:sym typeface="Arial"/>
              </a:rPr>
              <a:t>To generate electricity with solar cells or heat engines.</a:t>
            </a:r>
            <a:endParaRPr sz="2800">
              <a:solidFill>
                <a:srgbClr val="000000"/>
              </a:solidFill>
              <a:latin typeface="Arial"/>
              <a:ea typeface="Arial"/>
              <a:cs typeface="Arial"/>
              <a:sym typeface="Arial"/>
            </a:endParaRPr>
          </a:p>
          <a:p>
            <a:pPr marL="457200" marR="0" lvl="0" indent="-457200" algn="l" rtl="0">
              <a:spcBef>
                <a:spcPts val="0"/>
              </a:spcBef>
              <a:spcAft>
                <a:spcPts val="0"/>
              </a:spcAft>
              <a:buClr>
                <a:srgbClr val="000000"/>
              </a:buClr>
              <a:buSzPts val="2800"/>
              <a:buFont typeface="Noto Sans Symbols"/>
              <a:buChar char="●"/>
            </a:pPr>
            <a:r>
              <a:rPr lang="en-US" sz="2800">
                <a:solidFill>
                  <a:srgbClr val="000000"/>
                </a:solidFill>
                <a:latin typeface="Arial"/>
                <a:ea typeface="Arial"/>
                <a:cs typeface="Arial"/>
                <a:sym typeface="Arial"/>
              </a:rPr>
              <a:t>To take the salt away from sea water.</a:t>
            </a:r>
            <a:endParaRPr sz="2800">
              <a:solidFill>
                <a:srgbClr val="000000"/>
              </a:solidFill>
              <a:latin typeface="Arial"/>
              <a:ea typeface="Arial"/>
              <a:cs typeface="Arial"/>
              <a:sym typeface="Arial"/>
            </a:endParaRPr>
          </a:p>
          <a:p>
            <a:pPr marL="457200" marR="0" lvl="0" indent="-457200" algn="l" rtl="0">
              <a:spcBef>
                <a:spcPts val="0"/>
              </a:spcBef>
              <a:spcAft>
                <a:spcPts val="0"/>
              </a:spcAft>
              <a:buClr>
                <a:srgbClr val="000000"/>
              </a:buClr>
              <a:buSzPts val="2800"/>
              <a:buFont typeface="Noto Sans Symbols"/>
              <a:buChar char="●"/>
            </a:pPr>
            <a:r>
              <a:rPr lang="en-US" sz="2800">
                <a:solidFill>
                  <a:srgbClr val="000000"/>
                </a:solidFill>
                <a:latin typeface="Arial"/>
                <a:ea typeface="Arial"/>
                <a:cs typeface="Arial"/>
                <a:sym typeface="Arial"/>
              </a:rPr>
              <a:t>To use sun rays for drying clothes and towels.</a:t>
            </a:r>
            <a:endParaRPr sz="2800">
              <a:solidFill>
                <a:srgbClr val="000000"/>
              </a:solidFill>
              <a:latin typeface="Arial"/>
              <a:ea typeface="Arial"/>
              <a:cs typeface="Arial"/>
              <a:sym typeface="Arial"/>
            </a:endParaRPr>
          </a:p>
          <a:p>
            <a:pPr marL="457200" marR="0" lvl="0" indent="-457200" algn="l" rtl="0">
              <a:spcBef>
                <a:spcPts val="0"/>
              </a:spcBef>
              <a:spcAft>
                <a:spcPts val="0"/>
              </a:spcAft>
              <a:buClr>
                <a:srgbClr val="000000"/>
              </a:buClr>
              <a:buSzPts val="2800"/>
              <a:buFont typeface="Noto Sans Symbols"/>
              <a:buChar char="●"/>
            </a:pPr>
            <a:r>
              <a:rPr lang="en-US" sz="2800">
                <a:solidFill>
                  <a:srgbClr val="000000"/>
                </a:solidFill>
                <a:latin typeface="Arial"/>
                <a:ea typeface="Arial"/>
                <a:cs typeface="Arial"/>
                <a:sym typeface="Arial"/>
              </a:rPr>
              <a:t>It is used by plants for the process of photosynthesis.</a:t>
            </a:r>
            <a:endParaRPr sz="2800">
              <a:solidFill>
                <a:srgbClr val="000000"/>
              </a:solidFill>
              <a:latin typeface="Arial"/>
              <a:ea typeface="Arial"/>
              <a:cs typeface="Arial"/>
              <a:sym typeface="Arial"/>
            </a:endParaRPr>
          </a:p>
        </p:txBody>
      </p:sp>
      <p:sp>
        <p:nvSpPr>
          <p:cNvPr id="124" name="Google Shape;124;p10"/>
          <p:cNvSpPr txBox="1"/>
          <p:nvPr/>
        </p:nvSpPr>
        <p:spPr>
          <a:xfrm>
            <a:off x="167148" y="3882998"/>
            <a:ext cx="6555145" cy="5613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100" b="1">
                <a:solidFill>
                  <a:srgbClr val="000000"/>
                </a:solidFill>
                <a:latin typeface="Arial"/>
                <a:ea typeface="Arial"/>
                <a:cs typeface="Arial"/>
                <a:sym typeface="Arial"/>
              </a:rPr>
              <a:t>Handling procedure of Solar panel:-</a:t>
            </a:r>
            <a:endParaRPr sz="2800">
              <a:solidFill>
                <a:srgbClr val="000000"/>
              </a:solidFill>
              <a:latin typeface="Arial"/>
              <a:ea typeface="Arial"/>
              <a:cs typeface="Arial"/>
              <a:sym typeface="Arial"/>
            </a:endParaRPr>
          </a:p>
        </p:txBody>
      </p:sp>
      <p:sp>
        <p:nvSpPr>
          <p:cNvPr id="125" name="Google Shape;125;p10"/>
          <p:cNvSpPr txBox="1"/>
          <p:nvPr/>
        </p:nvSpPr>
        <p:spPr>
          <a:xfrm>
            <a:off x="351524" y="4444339"/>
            <a:ext cx="10729121" cy="21869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000000"/>
                </a:solidFill>
                <a:latin typeface="Arial"/>
                <a:ea typeface="Arial"/>
                <a:cs typeface="Arial"/>
                <a:sym typeface="Arial"/>
              </a:rPr>
              <a:t>Solar panels are heavy and awkward to lift and carry. Loading and unloading panels from trucks and onto roofs can cause strains, sprains, muscle pulls and back injuries as well as cumulative trauma that stresses the spine. The panels can also heat up quickly when exposed to sunlight, causing burns if not handled safely.</a:t>
            </a:r>
            <a:endParaRPr sz="2800">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1"/>
          <p:cNvSpPr txBox="1"/>
          <p:nvPr/>
        </p:nvSpPr>
        <p:spPr>
          <a:xfrm>
            <a:off x="0" y="257876"/>
            <a:ext cx="11871141" cy="47015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00000"/>
                </a:solidFill>
                <a:latin typeface="Arial"/>
                <a:ea typeface="Arial"/>
                <a:cs typeface="Arial"/>
                <a:sym typeface="Arial"/>
              </a:rPr>
              <a:t>Safety measures for solar workers:</a:t>
            </a:r>
            <a:endParaRPr sz="2800" b="1">
              <a:solidFill>
                <a:srgbClr val="000000"/>
              </a:solidFill>
              <a:latin typeface="Arial"/>
              <a:ea typeface="Arial"/>
              <a:cs typeface="Arial"/>
              <a:sym typeface="Arial"/>
            </a:endParaRPr>
          </a:p>
          <a:p>
            <a:pPr marL="457200" marR="0" lvl="0" indent="-457200" algn="l" rtl="0">
              <a:spcBef>
                <a:spcPts val="0"/>
              </a:spcBef>
              <a:spcAft>
                <a:spcPts val="0"/>
              </a:spcAft>
              <a:buClr>
                <a:srgbClr val="000000"/>
              </a:buClr>
              <a:buSzPts val="2800"/>
              <a:buFont typeface="Noto Sans Symbols"/>
              <a:buChar char="●"/>
            </a:pPr>
            <a:r>
              <a:rPr lang="en-US" sz="2800">
                <a:solidFill>
                  <a:srgbClr val="000000"/>
                </a:solidFill>
                <a:latin typeface="Arial"/>
                <a:ea typeface="Arial"/>
                <a:cs typeface="Arial"/>
                <a:sym typeface="Arial"/>
              </a:rPr>
              <a:t>Lift each solar panel with at least two people while applying safe lifting techniques.</a:t>
            </a:r>
            <a:endParaRPr sz="2800">
              <a:solidFill>
                <a:srgbClr val="000000"/>
              </a:solidFill>
              <a:latin typeface="Arial"/>
              <a:ea typeface="Arial"/>
              <a:cs typeface="Arial"/>
              <a:sym typeface="Arial"/>
            </a:endParaRPr>
          </a:p>
          <a:p>
            <a:pPr marL="457200" marR="0" lvl="0" indent="-457200" algn="l" rtl="0">
              <a:spcBef>
                <a:spcPts val="0"/>
              </a:spcBef>
              <a:spcAft>
                <a:spcPts val="0"/>
              </a:spcAft>
              <a:buClr>
                <a:srgbClr val="000000"/>
              </a:buClr>
              <a:buSzPts val="2800"/>
              <a:buFont typeface="Noto Sans Symbols"/>
              <a:buChar char="●"/>
            </a:pPr>
            <a:r>
              <a:rPr lang="en-US" sz="2800">
                <a:solidFill>
                  <a:srgbClr val="000000"/>
                </a:solidFill>
                <a:latin typeface="Arial"/>
                <a:ea typeface="Arial"/>
                <a:cs typeface="Arial"/>
                <a:sym typeface="Arial"/>
              </a:rPr>
              <a:t>Transport solar panels onto and around the work site using mobile carts or forklifts.</a:t>
            </a:r>
            <a:endParaRPr sz="2800">
              <a:solidFill>
                <a:srgbClr val="000000"/>
              </a:solidFill>
              <a:latin typeface="Arial"/>
              <a:ea typeface="Arial"/>
              <a:cs typeface="Arial"/>
              <a:sym typeface="Arial"/>
            </a:endParaRPr>
          </a:p>
          <a:p>
            <a:pPr marL="457200" marR="0" lvl="0" indent="-457200" algn="l" rtl="0">
              <a:spcBef>
                <a:spcPts val="0"/>
              </a:spcBef>
              <a:spcAft>
                <a:spcPts val="0"/>
              </a:spcAft>
              <a:buClr>
                <a:srgbClr val="000000"/>
              </a:buClr>
              <a:buSzPts val="2800"/>
              <a:buFont typeface="Noto Sans Symbols"/>
              <a:buChar char="●"/>
            </a:pPr>
            <a:r>
              <a:rPr lang="en-US" sz="2800">
                <a:solidFill>
                  <a:srgbClr val="000000"/>
                </a:solidFill>
                <a:latin typeface="Arial"/>
                <a:ea typeface="Arial"/>
                <a:cs typeface="Arial"/>
                <a:sym typeface="Arial"/>
              </a:rPr>
              <a:t>Never climb ladders while carrying solar panels. To get solar panels onto rooftops, use properly inspected cranes, hoists or ladder-based winch systems.</a:t>
            </a:r>
            <a:endParaRPr sz="2800">
              <a:solidFill>
                <a:srgbClr val="000000"/>
              </a:solidFill>
              <a:latin typeface="Arial"/>
              <a:ea typeface="Arial"/>
              <a:cs typeface="Arial"/>
              <a:sym typeface="Arial"/>
            </a:endParaRPr>
          </a:p>
          <a:p>
            <a:pPr marL="457200" marR="0" lvl="0" indent="-457200" algn="l" rtl="0">
              <a:spcBef>
                <a:spcPts val="0"/>
              </a:spcBef>
              <a:spcAft>
                <a:spcPts val="0"/>
              </a:spcAft>
              <a:buClr>
                <a:srgbClr val="000000"/>
              </a:buClr>
              <a:buSzPts val="2800"/>
              <a:buFont typeface="Noto Sans Symbols"/>
              <a:buChar char="●"/>
            </a:pPr>
            <a:r>
              <a:rPr lang="en-US" sz="2800">
                <a:solidFill>
                  <a:srgbClr val="000000"/>
                </a:solidFill>
                <a:latin typeface="Arial"/>
                <a:ea typeface="Arial"/>
                <a:cs typeface="Arial"/>
                <a:sym typeface="Arial"/>
              </a:rPr>
              <a:t>Once unpackaged, cover panels with an opaque sheet to prevent heat buildup.</a:t>
            </a:r>
            <a:endParaRPr sz="2800">
              <a:solidFill>
                <a:srgbClr val="000000"/>
              </a:solidFill>
              <a:latin typeface="Arial"/>
              <a:ea typeface="Arial"/>
              <a:cs typeface="Arial"/>
              <a:sym typeface="Arial"/>
            </a:endParaRPr>
          </a:p>
          <a:p>
            <a:pPr marL="457200" marR="0" lvl="0" indent="-457200" algn="l" rtl="0">
              <a:spcBef>
                <a:spcPts val="0"/>
              </a:spcBef>
              <a:spcAft>
                <a:spcPts val="0"/>
              </a:spcAft>
              <a:buClr>
                <a:srgbClr val="000000"/>
              </a:buClr>
              <a:buSzPts val="2800"/>
              <a:buFont typeface="Noto Sans Symbols"/>
              <a:buChar char="●"/>
            </a:pPr>
            <a:r>
              <a:rPr lang="en-US" sz="2800">
                <a:solidFill>
                  <a:srgbClr val="000000"/>
                </a:solidFill>
                <a:latin typeface="Arial"/>
                <a:ea typeface="Arial"/>
                <a:cs typeface="Arial"/>
                <a:sym typeface="Arial"/>
              </a:rPr>
              <a:t>Always wear gloves when handling panels.</a:t>
            </a:r>
            <a:endParaRPr sz="2800">
              <a:solidFill>
                <a:srgbClr val="000000"/>
              </a:solidFill>
              <a:latin typeface="Arial"/>
              <a:ea typeface="Arial"/>
              <a:cs typeface="Arial"/>
              <a:sym typeface="Arial"/>
            </a:endParaRPr>
          </a:p>
        </p:txBody>
      </p:sp>
      <p:sp>
        <p:nvSpPr>
          <p:cNvPr id="131" name="Google Shape;131;p11"/>
          <p:cNvSpPr txBox="1"/>
          <p:nvPr/>
        </p:nvSpPr>
        <p:spPr>
          <a:xfrm>
            <a:off x="3935570" y="8802650"/>
            <a:ext cx="4000000" cy="5105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800">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2"/>
          <p:cNvSpPr txBox="1"/>
          <p:nvPr/>
        </p:nvSpPr>
        <p:spPr>
          <a:xfrm>
            <a:off x="0" y="0"/>
            <a:ext cx="11985438" cy="69367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100" b="1" u="sng">
                <a:solidFill>
                  <a:srgbClr val="000000"/>
                </a:solidFill>
                <a:latin typeface="Arial"/>
                <a:ea typeface="Arial"/>
                <a:cs typeface="Arial"/>
                <a:sym typeface="Arial"/>
              </a:rPr>
              <a:t>Energy storage:-</a:t>
            </a:r>
            <a:endParaRPr sz="3100" b="1" u="sng">
              <a:solidFill>
                <a:srgbClr val="000000"/>
              </a:solidFill>
              <a:latin typeface="Arial"/>
              <a:ea typeface="Arial"/>
              <a:cs typeface="Arial"/>
              <a:sym typeface="Arial"/>
            </a:endParaRPr>
          </a:p>
          <a:p>
            <a:pPr marL="0" marR="0" lvl="0" indent="0" algn="l" rtl="0">
              <a:spcBef>
                <a:spcPts val="0"/>
              </a:spcBef>
              <a:spcAft>
                <a:spcPts val="0"/>
              </a:spcAft>
              <a:buNone/>
            </a:pPr>
            <a:r>
              <a:rPr lang="en-US" sz="2600" b="0">
                <a:solidFill>
                  <a:srgbClr val="000000"/>
                </a:solidFill>
                <a:latin typeface="Arial"/>
                <a:ea typeface="Arial"/>
                <a:cs typeface="Arial"/>
                <a:sym typeface="Arial"/>
              </a:rPr>
              <a:t>One way solar power storage can be accomplished is by using a battery bank to store the electricity generated by the PV solar power system. A battery solar power storage system is used in a grid-tied PV system with battery backup and stand-alone PV systems.</a:t>
            </a:r>
            <a:endParaRPr sz="2600" b="0">
              <a:solidFill>
                <a:srgbClr val="000000"/>
              </a:solidFill>
              <a:latin typeface="Arial"/>
              <a:ea typeface="Arial"/>
              <a:cs typeface="Arial"/>
              <a:sym typeface="Arial"/>
            </a:endParaRPr>
          </a:p>
          <a:p>
            <a:pPr marL="0" marR="0" lvl="0" indent="0" algn="l" rtl="0">
              <a:spcBef>
                <a:spcPts val="0"/>
              </a:spcBef>
              <a:spcAft>
                <a:spcPts val="0"/>
              </a:spcAft>
              <a:buNone/>
            </a:pPr>
            <a:r>
              <a:rPr lang="en-US" sz="2700" b="0">
                <a:solidFill>
                  <a:srgbClr val="000000"/>
                </a:solidFill>
                <a:latin typeface="Arial"/>
                <a:ea typeface="Arial"/>
                <a:cs typeface="Arial"/>
                <a:sym typeface="Arial"/>
              </a:rPr>
              <a:t>The major components of a battery solar power system are...</a:t>
            </a:r>
            <a:endParaRPr sz="2700" b="0">
              <a:solidFill>
                <a:srgbClr val="000000"/>
              </a:solidFill>
              <a:latin typeface="Arial"/>
              <a:ea typeface="Arial"/>
              <a:cs typeface="Arial"/>
              <a:sym typeface="Arial"/>
            </a:endParaRPr>
          </a:p>
          <a:p>
            <a:pPr marL="0" marR="0" lvl="0" indent="0" algn="l" rtl="0">
              <a:spcBef>
                <a:spcPts val="0"/>
              </a:spcBef>
              <a:spcAft>
                <a:spcPts val="0"/>
              </a:spcAft>
              <a:buNone/>
            </a:pPr>
            <a:r>
              <a:rPr lang="en-US" sz="2700" b="1">
                <a:solidFill>
                  <a:srgbClr val="000000"/>
                </a:solidFill>
                <a:latin typeface="Arial"/>
                <a:ea typeface="Arial"/>
                <a:cs typeface="Arial"/>
                <a:sym typeface="Arial"/>
              </a:rPr>
              <a:t>Charge Controller</a:t>
            </a:r>
            <a:r>
              <a:rPr lang="en-US" sz="2700" b="0">
                <a:solidFill>
                  <a:srgbClr val="000000"/>
                </a:solidFill>
                <a:latin typeface="Arial"/>
                <a:ea typeface="Arial"/>
                <a:cs typeface="Arial"/>
                <a:sym typeface="Arial"/>
              </a:rPr>
              <a:t>: Prevents the battery bank from overcharging by interrupting the flow of electricity from the PV panels when the battery bank is full.</a:t>
            </a:r>
            <a:endParaRPr sz="2700" b="0">
              <a:solidFill>
                <a:srgbClr val="000000"/>
              </a:solidFill>
              <a:latin typeface="Arial"/>
              <a:ea typeface="Arial"/>
              <a:cs typeface="Arial"/>
              <a:sym typeface="Arial"/>
            </a:endParaRPr>
          </a:p>
          <a:p>
            <a:pPr marL="0" marR="0" lvl="0" indent="0" algn="l" rtl="0">
              <a:spcBef>
                <a:spcPts val="0"/>
              </a:spcBef>
              <a:spcAft>
                <a:spcPts val="0"/>
              </a:spcAft>
              <a:buNone/>
            </a:pPr>
            <a:r>
              <a:rPr lang="en-US" sz="2700" b="1">
                <a:solidFill>
                  <a:srgbClr val="000000"/>
                </a:solidFill>
                <a:latin typeface="Arial"/>
                <a:ea typeface="Arial"/>
                <a:cs typeface="Arial"/>
                <a:sym typeface="Arial"/>
              </a:rPr>
              <a:t>Battery Bank:</a:t>
            </a:r>
            <a:r>
              <a:rPr lang="en-US" sz="2700" b="0">
                <a:solidFill>
                  <a:srgbClr val="000000"/>
                </a:solidFill>
                <a:latin typeface="Arial"/>
                <a:ea typeface="Arial"/>
                <a:cs typeface="Arial"/>
                <a:sym typeface="Arial"/>
              </a:rPr>
              <a:t> A group of batteries wired together. The batteries are similar to car batteries, but designed specifically to endure the type of charging and discharging they'll need to handle in a solar power system.</a:t>
            </a:r>
            <a:endParaRPr sz="2700" b="0">
              <a:solidFill>
                <a:srgbClr val="000000"/>
              </a:solidFill>
              <a:latin typeface="Arial"/>
              <a:ea typeface="Arial"/>
              <a:cs typeface="Arial"/>
              <a:sym typeface="Arial"/>
            </a:endParaRPr>
          </a:p>
          <a:p>
            <a:pPr marL="0" marR="0" lvl="0" indent="0" algn="l" rtl="0">
              <a:spcBef>
                <a:spcPts val="0"/>
              </a:spcBef>
              <a:spcAft>
                <a:spcPts val="0"/>
              </a:spcAft>
              <a:buNone/>
            </a:pPr>
            <a:r>
              <a:rPr lang="en-US" sz="2700" b="1">
                <a:solidFill>
                  <a:srgbClr val="000000"/>
                </a:solidFill>
                <a:latin typeface="Arial"/>
                <a:ea typeface="Arial"/>
                <a:cs typeface="Arial"/>
                <a:sym typeface="Arial"/>
              </a:rPr>
              <a:t>System Meter:</a:t>
            </a:r>
            <a:r>
              <a:rPr lang="en-US" sz="2700" b="0">
                <a:solidFill>
                  <a:srgbClr val="000000"/>
                </a:solidFill>
                <a:latin typeface="Arial"/>
                <a:ea typeface="Arial"/>
                <a:cs typeface="Arial"/>
                <a:sym typeface="Arial"/>
              </a:rPr>
              <a:t> Measures and displays your solar PV systems performance and status.</a:t>
            </a:r>
            <a:endParaRPr sz="2700" b="0">
              <a:solidFill>
                <a:srgbClr val="000000"/>
              </a:solidFill>
              <a:latin typeface="Arial"/>
              <a:ea typeface="Arial"/>
              <a:cs typeface="Arial"/>
              <a:sym typeface="Arial"/>
            </a:endParaRPr>
          </a:p>
          <a:p>
            <a:pPr marL="0" marR="0" lvl="0" indent="0" algn="l" rtl="0">
              <a:spcBef>
                <a:spcPts val="0"/>
              </a:spcBef>
              <a:spcAft>
                <a:spcPts val="0"/>
              </a:spcAft>
              <a:buNone/>
            </a:pPr>
            <a:r>
              <a:rPr lang="en-US" sz="2700" b="1">
                <a:solidFill>
                  <a:srgbClr val="000000"/>
                </a:solidFill>
                <a:latin typeface="Arial"/>
                <a:ea typeface="Arial"/>
                <a:cs typeface="Arial"/>
                <a:sym typeface="Arial"/>
              </a:rPr>
              <a:t>Main DC Disconnect: </a:t>
            </a:r>
            <a:r>
              <a:rPr lang="en-US" sz="2700" b="0">
                <a:solidFill>
                  <a:srgbClr val="000000"/>
                </a:solidFill>
                <a:latin typeface="Arial"/>
                <a:ea typeface="Arial"/>
                <a:cs typeface="Arial"/>
                <a:sym typeface="Arial"/>
              </a:rPr>
              <a:t>A DC rated breaker between the batteries and the inverter. Allows the inverter to be quickly disconnected from the battery bank for service.</a:t>
            </a:r>
            <a:endParaRPr sz="2700" b="0">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3"/>
          <p:cNvSpPr txBox="1"/>
          <p:nvPr/>
        </p:nvSpPr>
        <p:spPr>
          <a:xfrm>
            <a:off x="0" y="340296"/>
            <a:ext cx="11973161" cy="2186940"/>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rgbClr val="000000"/>
              </a:buClr>
              <a:buSzPts val="2800"/>
              <a:buFont typeface="Noto Sans Symbols"/>
              <a:buChar char="■"/>
            </a:pPr>
            <a:r>
              <a:rPr lang="en-US" sz="2800" b="1">
                <a:solidFill>
                  <a:srgbClr val="000000"/>
                </a:solidFill>
                <a:latin typeface="Arial"/>
                <a:ea typeface="Arial"/>
                <a:cs typeface="Arial"/>
                <a:sym typeface="Arial"/>
              </a:rPr>
              <a:t>Lighting control</a:t>
            </a:r>
            <a:r>
              <a:rPr lang="en-US" sz="2800">
                <a:solidFill>
                  <a:srgbClr val="000000"/>
                </a:solidFill>
                <a:latin typeface="Arial"/>
                <a:ea typeface="Arial"/>
                <a:cs typeface="Arial"/>
                <a:sym typeface="Arial"/>
              </a:rPr>
              <a:t> - turns attached light on and off based on dusk and dawn. Many controllers are configurable, allowing settings for a few hours or all night, or somewhere in between.</a:t>
            </a:r>
            <a:endParaRPr sz="2800">
              <a:solidFill>
                <a:srgbClr val="000000"/>
              </a:solidFill>
              <a:latin typeface="Arial"/>
              <a:ea typeface="Arial"/>
              <a:cs typeface="Arial"/>
              <a:sym typeface="Arial"/>
            </a:endParaRPr>
          </a:p>
          <a:p>
            <a:pPr marL="457200" marR="0" lvl="0" indent="-457200" algn="l" rtl="0">
              <a:spcBef>
                <a:spcPts val="0"/>
              </a:spcBef>
              <a:spcAft>
                <a:spcPts val="0"/>
              </a:spcAft>
              <a:buClr>
                <a:srgbClr val="000000"/>
              </a:buClr>
              <a:buSzPts val="2800"/>
              <a:buFont typeface="Noto Sans Symbols"/>
              <a:buChar char="■"/>
            </a:pPr>
            <a:r>
              <a:rPr lang="en-US" sz="2800" b="1">
                <a:solidFill>
                  <a:srgbClr val="000000"/>
                </a:solidFill>
                <a:latin typeface="Arial"/>
                <a:ea typeface="Arial"/>
                <a:cs typeface="Arial"/>
                <a:sym typeface="Arial"/>
              </a:rPr>
              <a:t>Display</a:t>
            </a:r>
            <a:r>
              <a:rPr lang="en-US" sz="2800">
                <a:solidFill>
                  <a:srgbClr val="000000"/>
                </a:solidFill>
                <a:latin typeface="Arial"/>
                <a:ea typeface="Arial"/>
                <a:cs typeface="Arial"/>
                <a:sym typeface="Arial"/>
              </a:rPr>
              <a:t>- may show voltage of battery bank, state of charge, amps coming in from solar panel.</a:t>
            </a:r>
            <a:endParaRPr sz="2800">
              <a:solidFill>
                <a:srgbClr val="000000"/>
              </a:solidFill>
              <a:latin typeface="Arial"/>
              <a:ea typeface="Arial"/>
              <a:cs typeface="Arial"/>
              <a:sym typeface="Arial"/>
            </a:endParaRPr>
          </a:p>
        </p:txBody>
      </p:sp>
      <p:sp>
        <p:nvSpPr>
          <p:cNvPr id="142" name="Google Shape;142;p13"/>
          <p:cNvSpPr txBox="1"/>
          <p:nvPr/>
        </p:nvSpPr>
        <p:spPr>
          <a:xfrm>
            <a:off x="0" y="2527235"/>
            <a:ext cx="4952286" cy="6883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u="sng">
                <a:solidFill>
                  <a:srgbClr val="000000"/>
                </a:solidFill>
                <a:latin typeface="Arial"/>
                <a:ea typeface="Arial"/>
                <a:cs typeface="Arial"/>
                <a:sym typeface="Arial"/>
              </a:rPr>
              <a:t>Conversion process:-</a:t>
            </a:r>
            <a:endParaRPr sz="4000" u="sng">
              <a:solidFill>
                <a:srgbClr val="000000"/>
              </a:solidFill>
              <a:latin typeface="Arial"/>
              <a:ea typeface="Arial"/>
              <a:cs typeface="Arial"/>
              <a:sym typeface="Arial"/>
            </a:endParaRPr>
          </a:p>
        </p:txBody>
      </p:sp>
      <p:sp>
        <p:nvSpPr>
          <p:cNvPr id="143" name="Google Shape;143;p13"/>
          <p:cNvSpPr txBox="1"/>
          <p:nvPr/>
        </p:nvSpPr>
        <p:spPr>
          <a:xfrm>
            <a:off x="0" y="3215575"/>
            <a:ext cx="12313979" cy="34442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000000"/>
                </a:solidFill>
                <a:latin typeface="Arial"/>
                <a:ea typeface="Arial"/>
                <a:cs typeface="Arial"/>
                <a:sym typeface="Arial"/>
              </a:rPr>
              <a:t>Photovoltaic energy is the conversion of sunlight into electricity. A photovoltaic cell, commonly called a solar cell or PV, is the technology used to convert solar energy directly into electrical power. A photovoltaic cell is a nonmechanical device usually made from silicon alloys.</a:t>
            </a:r>
            <a:endParaRPr sz="2800">
              <a:solidFill>
                <a:srgbClr val="000000"/>
              </a:solidFill>
              <a:latin typeface="Arial"/>
              <a:ea typeface="Arial"/>
              <a:cs typeface="Arial"/>
              <a:sym typeface="Arial"/>
            </a:endParaRPr>
          </a:p>
          <a:p>
            <a:pPr marL="0" marR="0" lvl="0" indent="0" algn="l" rtl="0">
              <a:spcBef>
                <a:spcPts val="0"/>
              </a:spcBef>
              <a:spcAft>
                <a:spcPts val="0"/>
              </a:spcAft>
              <a:buNone/>
            </a:pPr>
            <a:r>
              <a:rPr lang="en-US" sz="2800">
                <a:solidFill>
                  <a:srgbClr val="000000"/>
                </a:solidFill>
                <a:latin typeface="Arial"/>
                <a:ea typeface="Arial"/>
                <a:cs typeface="Arial"/>
                <a:sym typeface="Arial"/>
              </a:rPr>
              <a:t>Solar-powered photovoltaic (PV) panels convert the sun's rays into electricity by exciting electrons in silicon cells using the photons of light from the sun. This electricity can then be used to supply renewable energy to your home or business.</a:t>
            </a:r>
            <a:endParaRPr sz="2800">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4"/>
          <p:cNvSpPr txBox="1"/>
          <p:nvPr/>
        </p:nvSpPr>
        <p:spPr>
          <a:xfrm>
            <a:off x="0" y="222809"/>
            <a:ext cx="6812323" cy="6883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i="0" u="sng">
                <a:solidFill>
                  <a:srgbClr val="000000"/>
                </a:solidFill>
                <a:latin typeface="Arial"/>
                <a:ea typeface="Arial"/>
                <a:cs typeface="Arial"/>
                <a:sym typeface="Arial"/>
              </a:rPr>
              <a:t>Control of Solar power </a:t>
            </a:r>
            <a:endParaRPr sz="2800" i="0" u="sng">
              <a:solidFill>
                <a:srgbClr val="000000"/>
              </a:solidFill>
              <a:latin typeface="Arial"/>
              <a:ea typeface="Arial"/>
              <a:cs typeface="Arial"/>
              <a:sym typeface="Arial"/>
            </a:endParaRPr>
          </a:p>
        </p:txBody>
      </p:sp>
      <p:sp>
        <p:nvSpPr>
          <p:cNvPr id="149" name="Google Shape;149;p14"/>
          <p:cNvSpPr txBox="1"/>
          <p:nvPr/>
        </p:nvSpPr>
        <p:spPr>
          <a:xfrm>
            <a:off x="0" y="911149"/>
            <a:ext cx="11740623" cy="17678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000000"/>
                </a:solidFill>
                <a:latin typeface="Arial"/>
                <a:ea typeface="Arial"/>
                <a:cs typeface="Arial"/>
                <a:sym typeface="Arial"/>
              </a:rPr>
              <a:t>A solar charge controller manages the power going into the battery bank from the solar array. It ensures that the deep cycle batteries are not overcharged during the day, and that the power doesn't run backwards to the solar panels overnight and drain the batteries.</a:t>
            </a:r>
            <a:endParaRPr sz="2800">
              <a:solidFill>
                <a:srgbClr val="000000"/>
              </a:solidFill>
              <a:latin typeface="Arial"/>
              <a:ea typeface="Arial"/>
              <a:cs typeface="Arial"/>
              <a:sym typeface="Arial"/>
            </a:endParaRPr>
          </a:p>
        </p:txBody>
      </p:sp>
      <p:sp>
        <p:nvSpPr>
          <p:cNvPr id="150" name="Google Shape;150;p14"/>
          <p:cNvSpPr txBox="1"/>
          <p:nvPr/>
        </p:nvSpPr>
        <p:spPr>
          <a:xfrm>
            <a:off x="0" y="2678987"/>
            <a:ext cx="9666267" cy="13868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900" b="1">
                <a:solidFill>
                  <a:srgbClr val="000000"/>
                </a:solidFill>
                <a:latin typeface="Arial"/>
                <a:ea typeface="Arial"/>
                <a:cs typeface="Arial"/>
                <a:sym typeface="Arial"/>
              </a:rPr>
              <a:t>Types of controller:-</a:t>
            </a:r>
            <a:endParaRPr sz="2500">
              <a:solidFill>
                <a:srgbClr val="000000"/>
              </a:solidFill>
              <a:latin typeface="Arial"/>
              <a:ea typeface="Arial"/>
              <a:cs typeface="Arial"/>
              <a:sym typeface="Arial"/>
            </a:endParaRPr>
          </a:p>
          <a:p>
            <a:pPr marL="0" marR="0" lvl="0" indent="0" algn="l" rtl="0">
              <a:spcBef>
                <a:spcPts val="0"/>
              </a:spcBef>
              <a:spcAft>
                <a:spcPts val="0"/>
              </a:spcAft>
              <a:buNone/>
            </a:pPr>
            <a:r>
              <a:rPr lang="en-US" sz="2900" b="0">
                <a:solidFill>
                  <a:srgbClr val="000000"/>
                </a:solidFill>
                <a:latin typeface="Arial"/>
                <a:ea typeface="Arial"/>
                <a:cs typeface="Arial"/>
                <a:sym typeface="Arial"/>
              </a:rPr>
              <a:t>1. Pulse width modulation solar charge controller.</a:t>
            </a:r>
            <a:endParaRPr sz="2500">
              <a:solidFill>
                <a:srgbClr val="000000"/>
              </a:solidFill>
              <a:latin typeface="Arial"/>
              <a:ea typeface="Arial"/>
              <a:cs typeface="Arial"/>
              <a:sym typeface="Arial"/>
            </a:endParaRPr>
          </a:p>
          <a:p>
            <a:pPr marL="0" marR="0" lvl="0" indent="0" algn="l" rtl="0">
              <a:spcBef>
                <a:spcPts val="0"/>
              </a:spcBef>
              <a:spcAft>
                <a:spcPts val="0"/>
              </a:spcAft>
              <a:buNone/>
            </a:pPr>
            <a:r>
              <a:rPr lang="en-US" sz="2900" b="0">
                <a:solidFill>
                  <a:srgbClr val="000000"/>
                </a:solidFill>
                <a:latin typeface="Arial"/>
                <a:ea typeface="Arial"/>
                <a:cs typeface="Arial"/>
                <a:sym typeface="Arial"/>
              </a:rPr>
              <a:t>2. Maximum Power Point Tracking solar charge controller  </a:t>
            </a:r>
            <a:endParaRPr sz="2500">
              <a:solidFill>
                <a:srgbClr val="000000"/>
              </a:solidFill>
              <a:latin typeface="Arial"/>
              <a:ea typeface="Arial"/>
              <a:cs typeface="Arial"/>
              <a:sym typeface="Arial"/>
            </a:endParaRPr>
          </a:p>
        </p:txBody>
      </p:sp>
      <p:sp>
        <p:nvSpPr>
          <p:cNvPr id="151" name="Google Shape;151;p14"/>
          <p:cNvSpPr txBox="1"/>
          <p:nvPr/>
        </p:nvSpPr>
        <p:spPr>
          <a:xfrm>
            <a:off x="0" y="4065827"/>
            <a:ext cx="12115850" cy="22377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100" b="1">
                <a:solidFill>
                  <a:srgbClr val="000000"/>
                </a:solidFill>
                <a:latin typeface="Arial"/>
                <a:ea typeface="Arial"/>
                <a:cs typeface="Arial"/>
                <a:sym typeface="Arial"/>
              </a:rPr>
              <a:t>The key features of solar charge controller:-</a:t>
            </a:r>
            <a:endParaRPr sz="2800">
              <a:solidFill>
                <a:srgbClr val="000000"/>
              </a:solidFill>
              <a:latin typeface="Arial"/>
              <a:ea typeface="Arial"/>
              <a:cs typeface="Arial"/>
              <a:sym typeface="Arial"/>
            </a:endParaRPr>
          </a:p>
          <a:p>
            <a:pPr marL="457200" marR="0" lvl="0" indent="-457200" algn="l" rtl="0">
              <a:spcBef>
                <a:spcPts val="0"/>
              </a:spcBef>
              <a:spcAft>
                <a:spcPts val="0"/>
              </a:spcAft>
              <a:buClr>
                <a:srgbClr val="000000"/>
              </a:buClr>
              <a:buSzPts val="2800"/>
              <a:buFont typeface="Noto Sans Symbols"/>
              <a:buChar char="■"/>
            </a:pPr>
            <a:r>
              <a:rPr lang="en-US" sz="2800" b="1">
                <a:solidFill>
                  <a:srgbClr val="000000"/>
                </a:solidFill>
                <a:latin typeface="Arial"/>
                <a:ea typeface="Arial"/>
                <a:cs typeface="Arial"/>
                <a:sym typeface="Arial"/>
              </a:rPr>
              <a:t>Multistage charging of battery bank</a:t>
            </a:r>
            <a:r>
              <a:rPr lang="en-US" sz="2800">
                <a:solidFill>
                  <a:srgbClr val="000000"/>
                </a:solidFill>
                <a:latin typeface="Arial"/>
                <a:ea typeface="Arial"/>
                <a:cs typeface="Arial"/>
                <a:sym typeface="Arial"/>
              </a:rPr>
              <a:t>:-changes the amount of power set to the batteries based on its charge level, for healthier batteries.</a:t>
            </a:r>
            <a:endParaRPr sz="2800">
              <a:solidFill>
                <a:srgbClr val="000000"/>
              </a:solidFill>
              <a:latin typeface="Arial"/>
              <a:ea typeface="Arial"/>
              <a:cs typeface="Arial"/>
              <a:sym typeface="Arial"/>
            </a:endParaRPr>
          </a:p>
          <a:p>
            <a:pPr marL="457200" marR="0" lvl="0" indent="-457200" algn="l" rtl="0">
              <a:spcBef>
                <a:spcPts val="0"/>
              </a:spcBef>
              <a:spcAft>
                <a:spcPts val="0"/>
              </a:spcAft>
              <a:buClr>
                <a:srgbClr val="000000"/>
              </a:buClr>
              <a:buSzPts val="2800"/>
              <a:buFont typeface="Noto Sans Symbols"/>
              <a:buChar char="■"/>
            </a:pPr>
            <a:r>
              <a:rPr lang="en-US" sz="2800">
                <a:solidFill>
                  <a:srgbClr val="000000"/>
                </a:solidFill>
                <a:latin typeface="Arial"/>
                <a:ea typeface="Arial"/>
                <a:cs typeface="Arial"/>
                <a:sym typeface="Arial"/>
              </a:rPr>
              <a:t> </a:t>
            </a:r>
            <a:r>
              <a:rPr lang="en-US" sz="2800" b="1">
                <a:solidFill>
                  <a:srgbClr val="000000"/>
                </a:solidFill>
                <a:latin typeface="Arial"/>
                <a:ea typeface="Arial"/>
                <a:cs typeface="Arial"/>
                <a:sym typeface="Arial"/>
              </a:rPr>
              <a:t>Low voltage disconnect</a:t>
            </a:r>
            <a:r>
              <a:rPr lang="en-US" sz="2800">
                <a:solidFill>
                  <a:srgbClr val="000000"/>
                </a:solidFill>
                <a:latin typeface="Arial"/>
                <a:ea typeface="Arial"/>
                <a:cs typeface="Arial"/>
                <a:sym typeface="Arial"/>
              </a:rPr>
              <a:t> - turns off attached load when battery is low and turns it back on when the battery is charged back up.</a:t>
            </a:r>
            <a:endParaRPr sz="2800">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p15"/>
          <p:cNvPicPr preferRelativeResize="0"/>
          <p:nvPr/>
        </p:nvPicPr>
        <p:blipFill rotWithShape="1">
          <a:blip r:embed="rId3">
            <a:alphaModFix/>
          </a:blip>
          <a:srcRect/>
          <a:stretch/>
        </p:blipFill>
        <p:spPr>
          <a:xfrm>
            <a:off x="1319384" y="815176"/>
            <a:ext cx="4776615" cy="4152166"/>
          </a:xfrm>
          <a:prstGeom prst="rect">
            <a:avLst/>
          </a:prstGeom>
          <a:noFill/>
          <a:ln>
            <a:noFill/>
          </a:ln>
        </p:spPr>
      </p:pic>
      <p:sp>
        <p:nvSpPr>
          <p:cNvPr id="157" name="Google Shape;157;p15"/>
          <p:cNvSpPr txBox="1"/>
          <p:nvPr/>
        </p:nvSpPr>
        <p:spPr>
          <a:xfrm>
            <a:off x="2484755" y="5031987"/>
            <a:ext cx="8078303" cy="8153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900" b="1">
                <a:solidFill>
                  <a:srgbClr val="000000"/>
                </a:solidFill>
                <a:latin typeface="Arial"/>
                <a:ea typeface="Arial"/>
                <a:cs typeface="Arial"/>
                <a:sym typeface="Arial"/>
              </a:rPr>
              <a:t>CONVERSION PROCESS </a:t>
            </a:r>
            <a:endParaRPr sz="4900" b="0">
              <a:solidFill>
                <a:srgbClr val="000000"/>
              </a:solidFill>
              <a:latin typeface="Arial"/>
              <a:ea typeface="Arial"/>
              <a:cs typeface="Arial"/>
              <a:sym typeface="Arial"/>
            </a:endParaRPr>
          </a:p>
        </p:txBody>
      </p:sp>
      <p:pic>
        <p:nvPicPr>
          <p:cNvPr id="158" name="Google Shape;158;p15"/>
          <p:cNvPicPr preferRelativeResize="0"/>
          <p:nvPr/>
        </p:nvPicPr>
        <p:blipFill rotWithShape="1">
          <a:blip r:embed="rId4">
            <a:alphaModFix/>
          </a:blip>
          <a:srcRect/>
          <a:stretch/>
        </p:blipFill>
        <p:spPr>
          <a:xfrm>
            <a:off x="6523906" y="326009"/>
            <a:ext cx="4385328" cy="464133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6"/>
          <p:cNvSpPr txBox="1"/>
          <p:nvPr/>
        </p:nvSpPr>
        <p:spPr>
          <a:xfrm>
            <a:off x="292796" y="356928"/>
            <a:ext cx="10103931" cy="7137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200" b="1" u="sng">
                <a:solidFill>
                  <a:srgbClr val="000000"/>
                </a:solidFill>
                <a:latin typeface="Arial"/>
                <a:ea typeface="Arial"/>
                <a:cs typeface="Arial"/>
                <a:sym typeface="Arial"/>
              </a:rPr>
              <a:t>Basic electrical system and functioning </a:t>
            </a:r>
            <a:endParaRPr sz="4200" b="1" u="sng">
              <a:solidFill>
                <a:srgbClr val="000000"/>
              </a:solidFill>
              <a:latin typeface="Arial"/>
              <a:ea typeface="Arial"/>
              <a:cs typeface="Arial"/>
              <a:sym typeface="Arial"/>
            </a:endParaRPr>
          </a:p>
        </p:txBody>
      </p:sp>
      <p:sp>
        <p:nvSpPr>
          <p:cNvPr id="164" name="Google Shape;164;p16"/>
          <p:cNvSpPr txBox="1"/>
          <p:nvPr/>
        </p:nvSpPr>
        <p:spPr>
          <a:xfrm>
            <a:off x="0" y="1070668"/>
            <a:ext cx="11599330" cy="54000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000000"/>
                </a:solidFill>
                <a:latin typeface="Arial"/>
                <a:ea typeface="Arial"/>
                <a:cs typeface="Arial"/>
                <a:sym typeface="Arial"/>
              </a:rPr>
              <a:t>Components of A Residential Solar Electric System</a:t>
            </a:r>
            <a:endParaRPr sz="3200" b="1">
              <a:solidFill>
                <a:srgbClr val="000000"/>
              </a:solidFill>
              <a:latin typeface="Arial"/>
              <a:ea typeface="Arial"/>
              <a:cs typeface="Arial"/>
              <a:sym typeface="Arial"/>
            </a:endParaRPr>
          </a:p>
          <a:p>
            <a:pPr marL="0" marR="0" lvl="0" indent="0" algn="l" rtl="0">
              <a:spcBef>
                <a:spcPts val="0"/>
              </a:spcBef>
              <a:spcAft>
                <a:spcPts val="0"/>
              </a:spcAft>
              <a:buNone/>
            </a:pPr>
            <a:endParaRPr sz="3200" b="1">
              <a:solidFill>
                <a:srgbClr val="000000"/>
              </a:solidFill>
              <a:latin typeface="Arial"/>
              <a:ea typeface="Arial"/>
              <a:cs typeface="Arial"/>
              <a:sym typeface="Arial"/>
            </a:endParaRPr>
          </a:p>
          <a:p>
            <a:pPr marL="457200" marR="0" lvl="0" indent="-457200" algn="l" rtl="0">
              <a:spcBef>
                <a:spcPts val="0"/>
              </a:spcBef>
              <a:spcAft>
                <a:spcPts val="0"/>
              </a:spcAft>
              <a:buClr>
                <a:srgbClr val="000000"/>
              </a:buClr>
              <a:buSzPts val="3200"/>
              <a:buFont typeface="Noto Sans Symbols"/>
              <a:buChar char="■"/>
            </a:pPr>
            <a:r>
              <a:rPr lang="en-US" sz="3200">
                <a:solidFill>
                  <a:srgbClr val="000000"/>
                </a:solidFill>
                <a:latin typeface="Arial"/>
                <a:ea typeface="Arial"/>
                <a:cs typeface="Arial"/>
                <a:sym typeface="Arial"/>
              </a:rPr>
              <a:t>Solar Panels. Solar panels are the most noticeable component of a residential solar electric system. ...</a:t>
            </a:r>
            <a:endParaRPr sz="3200">
              <a:solidFill>
                <a:srgbClr val="000000"/>
              </a:solidFill>
              <a:latin typeface="Arial"/>
              <a:ea typeface="Arial"/>
              <a:cs typeface="Arial"/>
              <a:sym typeface="Arial"/>
            </a:endParaRPr>
          </a:p>
          <a:p>
            <a:pPr marL="457200" marR="0" lvl="0" indent="-457200" algn="l" rtl="0">
              <a:spcBef>
                <a:spcPts val="0"/>
              </a:spcBef>
              <a:spcAft>
                <a:spcPts val="0"/>
              </a:spcAft>
              <a:buClr>
                <a:srgbClr val="000000"/>
              </a:buClr>
              <a:buSzPts val="3200"/>
              <a:buFont typeface="Noto Sans Symbols"/>
              <a:buChar char="■"/>
            </a:pPr>
            <a:r>
              <a:rPr lang="en-US" sz="3200">
                <a:solidFill>
                  <a:srgbClr val="000000"/>
                </a:solidFill>
                <a:latin typeface="Arial"/>
                <a:ea typeface="Arial"/>
                <a:cs typeface="Arial"/>
                <a:sym typeface="Arial"/>
              </a:rPr>
              <a:t>Solar Array Mounting Racks. ...</a:t>
            </a:r>
            <a:endParaRPr sz="3200">
              <a:solidFill>
                <a:srgbClr val="000000"/>
              </a:solidFill>
              <a:latin typeface="Arial"/>
              <a:ea typeface="Arial"/>
              <a:cs typeface="Arial"/>
              <a:sym typeface="Arial"/>
            </a:endParaRPr>
          </a:p>
          <a:p>
            <a:pPr marL="457200" marR="0" lvl="0" indent="-457200" algn="l" rtl="0">
              <a:spcBef>
                <a:spcPts val="0"/>
              </a:spcBef>
              <a:spcAft>
                <a:spcPts val="0"/>
              </a:spcAft>
              <a:buClr>
                <a:srgbClr val="000000"/>
              </a:buClr>
              <a:buSzPts val="3200"/>
              <a:buFont typeface="Noto Sans Symbols"/>
              <a:buChar char="■"/>
            </a:pPr>
            <a:r>
              <a:rPr lang="en-US" sz="3200">
                <a:solidFill>
                  <a:srgbClr val="000000"/>
                </a:solidFill>
                <a:latin typeface="Arial"/>
                <a:ea typeface="Arial"/>
                <a:cs typeface="Arial"/>
                <a:sym typeface="Arial"/>
              </a:rPr>
              <a:t>Array DC Disconnect. ...</a:t>
            </a:r>
            <a:endParaRPr sz="3200">
              <a:solidFill>
                <a:srgbClr val="000000"/>
              </a:solidFill>
              <a:latin typeface="Arial"/>
              <a:ea typeface="Arial"/>
              <a:cs typeface="Arial"/>
              <a:sym typeface="Arial"/>
            </a:endParaRPr>
          </a:p>
          <a:p>
            <a:pPr marL="457200" marR="0" lvl="0" indent="-457200" algn="l" rtl="0">
              <a:spcBef>
                <a:spcPts val="0"/>
              </a:spcBef>
              <a:spcAft>
                <a:spcPts val="0"/>
              </a:spcAft>
              <a:buClr>
                <a:srgbClr val="000000"/>
              </a:buClr>
              <a:buSzPts val="3200"/>
              <a:buFont typeface="Noto Sans Symbols"/>
              <a:buChar char="■"/>
            </a:pPr>
            <a:r>
              <a:rPr lang="en-US" sz="3200">
                <a:solidFill>
                  <a:srgbClr val="000000"/>
                </a:solidFill>
                <a:latin typeface="Arial"/>
                <a:ea typeface="Arial"/>
                <a:cs typeface="Arial"/>
                <a:sym typeface="Arial"/>
              </a:rPr>
              <a:t>Inverter. ...</a:t>
            </a:r>
            <a:endParaRPr sz="3200">
              <a:solidFill>
                <a:srgbClr val="000000"/>
              </a:solidFill>
              <a:latin typeface="Arial"/>
              <a:ea typeface="Arial"/>
              <a:cs typeface="Arial"/>
              <a:sym typeface="Arial"/>
            </a:endParaRPr>
          </a:p>
          <a:p>
            <a:pPr marL="457200" marR="0" lvl="0" indent="-457200" algn="l" rtl="0">
              <a:spcBef>
                <a:spcPts val="0"/>
              </a:spcBef>
              <a:spcAft>
                <a:spcPts val="0"/>
              </a:spcAft>
              <a:buClr>
                <a:srgbClr val="000000"/>
              </a:buClr>
              <a:buSzPts val="3200"/>
              <a:buFont typeface="Noto Sans Symbols"/>
              <a:buChar char="■"/>
            </a:pPr>
            <a:r>
              <a:rPr lang="en-US" sz="3200">
                <a:solidFill>
                  <a:srgbClr val="000000"/>
                </a:solidFill>
                <a:latin typeface="Arial"/>
                <a:ea typeface="Arial"/>
                <a:cs typeface="Arial"/>
                <a:sym typeface="Arial"/>
              </a:rPr>
              <a:t>Battery Pack. ...</a:t>
            </a:r>
            <a:endParaRPr sz="3200">
              <a:solidFill>
                <a:srgbClr val="000000"/>
              </a:solidFill>
              <a:latin typeface="Arial"/>
              <a:ea typeface="Arial"/>
              <a:cs typeface="Arial"/>
              <a:sym typeface="Arial"/>
            </a:endParaRPr>
          </a:p>
          <a:p>
            <a:pPr marL="457200" marR="0" lvl="0" indent="-457200" algn="l" rtl="0">
              <a:spcBef>
                <a:spcPts val="0"/>
              </a:spcBef>
              <a:spcAft>
                <a:spcPts val="0"/>
              </a:spcAft>
              <a:buClr>
                <a:srgbClr val="000000"/>
              </a:buClr>
              <a:buSzPts val="3200"/>
              <a:buFont typeface="Noto Sans Symbols"/>
              <a:buChar char="■"/>
            </a:pPr>
            <a:r>
              <a:rPr lang="en-US" sz="3200">
                <a:solidFill>
                  <a:srgbClr val="000000"/>
                </a:solidFill>
                <a:latin typeface="Arial"/>
                <a:ea typeface="Arial"/>
                <a:cs typeface="Arial"/>
                <a:sym typeface="Arial"/>
              </a:rPr>
              <a:t>Power Meter, Utility Meter, Kilowatt Meter. ...</a:t>
            </a:r>
            <a:endParaRPr sz="3200">
              <a:solidFill>
                <a:srgbClr val="000000"/>
              </a:solidFill>
              <a:latin typeface="Arial"/>
              <a:ea typeface="Arial"/>
              <a:cs typeface="Arial"/>
              <a:sym typeface="Arial"/>
            </a:endParaRPr>
          </a:p>
          <a:p>
            <a:pPr marL="457200" marR="0" lvl="0" indent="-457200" algn="l" rtl="0">
              <a:spcBef>
                <a:spcPts val="0"/>
              </a:spcBef>
              <a:spcAft>
                <a:spcPts val="0"/>
              </a:spcAft>
              <a:buClr>
                <a:srgbClr val="000000"/>
              </a:buClr>
              <a:buSzPts val="3200"/>
              <a:buFont typeface="Noto Sans Symbols"/>
              <a:buChar char="■"/>
            </a:pPr>
            <a:r>
              <a:rPr lang="en-US" sz="3200">
                <a:solidFill>
                  <a:srgbClr val="000000"/>
                </a:solidFill>
                <a:latin typeface="Arial"/>
                <a:ea typeface="Arial"/>
                <a:cs typeface="Arial"/>
                <a:sym typeface="Arial"/>
              </a:rPr>
              <a:t>Backup Generator. ...</a:t>
            </a:r>
            <a:endParaRPr sz="3200">
              <a:solidFill>
                <a:srgbClr val="000000"/>
              </a:solidFill>
              <a:latin typeface="Arial"/>
              <a:ea typeface="Arial"/>
              <a:cs typeface="Arial"/>
              <a:sym typeface="Arial"/>
            </a:endParaRPr>
          </a:p>
          <a:p>
            <a:pPr marL="457200" marR="0" lvl="0" indent="-457200" algn="l" rtl="0">
              <a:spcBef>
                <a:spcPts val="0"/>
              </a:spcBef>
              <a:spcAft>
                <a:spcPts val="0"/>
              </a:spcAft>
              <a:buClr>
                <a:srgbClr val="000000"/>
              </a:buClr>
              <a:buSzPts val="3200"/>
              <a:buFont typeface="Noto Sans Symbols"/>
              <a:buChar char="■"/>
            </a:pPr>
            <a:r>
              <a:rPr lang="en-US" sz="3200">
                <a:solidFill>
                  <a:srgbClr val="000000"/>
                </a:solidFill>
                <a:latin typeface="Arial"/>
                <a:ea typeface="Arial"/>
                <a:cs typeface="Arial"/>
                <a:sym typeface="Arial"/>
              </a:rPr>
              <a:t>Charge Controller.</a:t>
            </a:r>
            <a:endParaRPr sz="3200">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7"/>
          <p:cNvSpPr txBox="1"/>
          <p:nvPr/>
        </p:nvSpPr>
        <p:spPr>
          <a:xfrm>
            <a:off x="44794" y="234829"/>
            <a:ext cx="6051206" cy="5994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400" b="1">
                <a:solidFill>
                  <a:srgbClr val="000000"/>
                </a:solidFill>
                <a:latin typeface="Arial"/>
                <a:ea typeface="Arial"/>
                <a:cs typeface="Arial"/>
                <a:sym typeface="Arial"/>
              </a:rPr>
              <a:t>Function of Solar Power:- </a:t>
            </a:r>
            <a:endParaRPr sz="2800">
              <a:solidFill>
                <a:srgbClr val="000000"/>
              </a:solidFill>
              <a:latin typeface="Arial"/>
              <a:ea typeface="Arial"/>
              <a:cs typeface="Arial"/>
              <a:sym typeface="Arial"/>
            </a:endParaRPr>
          </a:p>
        </p:txBody>
      </p:sp>
      <p:sp>
        <p:nvSpPr>
          <p:cNvPr id="170" name="Google Shape;170;p17"/>
          <p:cNvSpPr txBox="1"/>
          <p:nvPr/>
        </p:nvSpPr>
        <p:spPr>
          <a:xfrm>
            <a:off x="44794" y="834268"/>
            <a:ext cx="11638867" cy="21869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000000"/>
                </a:solidFill>
                <a:latin typeface="Arial"/>
                <a:ea typeface="Arial"/>
                <a:cs typeface="Arial"/>
                <a:sym typeface="Arial"/>
              </a:rPr>
              <a:t>A solar power panel is able to function using the solar energy which is derived from the sun. ... The solar panels installed on the rooftops absorb sun's light (photons) from the sun. 2. The silicon and the conductors in the panel convert the sunlight into Direct Current (DC) electricity which then flow into the inverter.</a:t>
            </a:r>
            <a:endParaRPr sz="2800">
              <a:solidFill>
                <a:srgbClr val="000000"/>
              </a:solidFill>
              <a:latin typeface="Arial"/>
              <a:ea typeface="Arial"/>
              <a:cs typeface="Arial"/>
              <a:sym typeface="Arial"/>
            </a:endParaRPr>
          </a:p>
        </p:txBody>
      </p:sp>
      <p:sp>
        <p:nvSpPr>
          <p:cNvPr id="171" name="Google Shape;171;p17"/>
          <p:cNvSpPr txBox="1"/>
          <p:nvPr/>
        </p:nvSpPr>
        <p:spPr>
          <a:xfrm>
            <a:off x="182047" y="3219450"/>
            <a:ext cx="11495347" cy="26060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00000"/>
                </a:solidFill>
                <a:latin typeface="Arial"/>
                <a:ea typeface="Arial"/>
                <a:cs typeface="Arial"/>
                <a:sym typeface="Arial"/>
              </a:rPr>
              <a:t>It is important to understand exactly how solar panels work, and how they can be used to produce electricity for the average home.</a:t>
            </a:r>
            <a:endParaRPr sz="2800" b="1">
              <a:solidFill>
                <a:srgbClr val="000000"/>
              </a:solidFill>
              <a:latin typeface="Arial"/>
              <a:ea typeface="Arial"/>
              <a:cs typeface="Arial"/>
              <a:sym typeface="Arial"/>
            </a:endParaRPr>
          </a:p>
          <a:p>
            <a:pPr marL="0" marR="0" lvl="0" indent="0" algn="l" rtl="0">
              <a:spcBef>
                <a:spcPts val="0"/>
              </a:spcBef>
              <a:spcAft>
                <a:spcPts val="0"/>
              </a:spcAft>
              <a:buNone/>
            </a:pPr>
            <a:r>
              <a:rPr lang="en-US" sz="2800">
                <a:solidFill>
                  <a:srgbClr val="000000"/>
                </a:solidFill>
                <a:latin typeface="Arial"/>
                <a:ea typeface="Arial"/>
                <a:cs typeface="Arial"/>
                <a:sym typeface="Arial"/>
              </a:rPr>
              <a:t>1. The solar panels installed on the rooftops absorb sun’s light (photons) from the sun.</a:t>
            </a:r>
            <a:endParaRPr sz="2800">
              <a:solidFill>
                <a:srgbClr val="000000"/>
              </a:solidFill>
              <a:latin typeface="Arial"/>
              <a:ea typeface="Arial"/>
              <a:cs typeface="Arial"/>
              <a:sym typeface="Arial"/>
            </a:endParaRPr>
          </a:p>
          <a:p>
            <a:pPr marL="0" marR="0" lvl="0" indent="0" algn="l" rtl="0">
              <a:spcBef>
                <a:spcPts val="0"/>
              </a:spcBef>
              <a:spcAft>
                <a:spcPts val="0"/>
              </a:spcAft>
              <a:buNone/>
            </a:pPr>
            <a:r>
              <a:rPr lang="en-US" sz="2800">
                <a:solidFill>
                  <a:srgbClr val="000000"/>
                </a:solidFill>
                <a:latin typeface="Arial"/>
                <a:ea typeface="Arial"/>
                <a:cs typeface="Arial"/>
                <a:sym typeface="Arial"/>
              </a:rPr>
              <a:t>2. The silicon and the conductors in the panel convert the sunlight into Direct Current (DC) electricity which then flow into the inverter.</a:t>
            </a:r>
            <a:endParaRPr sz="2800">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8"/>
          <p:cNvSpPr txBox="1"/>
          <p:nvPr/>
        </p:nvSpPr>
        <p:spPr>
          <a:xfrm>
            <a:off x="119818" y="211781"/>
            <a:ext cx="12072181" cy="21869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000000"/>
                </a:solidFill>
                <a:latin typeface="Arial"/>
                <a:ea typeface="Arial"/>
                <a:cs typeface="Arial"/>
                <a:sym typeface="Arial"/>
              </a:rPr>
              <a:t>3. The inverter then converts DC to AC (alternating current) electrical power which you can use at your home.</a:t>
            </a:r>
            <a:endParaRPr sz="2800">
              <a:solidFill>
                <a:srgbClr val="000000"/>
              </a:solidFill>
              <a:latin typeface="Arial"/>
              <a:ea typeface="Arial"/>
              <a:cs typeface="Arial"/>
              <a:sym typeface="Arial"/>
            </a:endParaRPr>
          </a:p>
          <a:p>
            <a:pPr marL="0" marR="0" lvl="0" indent="0" algn="l" rtl="0">
              <a:spcBef>
                <a:spcPts val="0"/>
              </a:spcBef>
              <a:spcAft>
                <a:spcPts val="0"/>
              </a:spcAft>
              <a:buNone/>
            </a:pPr>
            <a:r>
              <a:rPr lang="en-US" sz="2800">
                <a:solidFill>
                  <a:srgbClr val="000000"/>
                </a:solidFill>
                <a:latin typeface="Arial"/>
                <a:ea typeface="Arial"/>
                <a:cs typeface="Arial"/>
                <a:sym typeface="Arial"/>
              </a:rPr>
              <a:t>4. Excess electricity that is not used by you can be fed back to the grid.</a:t>
            </a:r>
            <a:endParaRPr sz="2800">
              <a:solidFill>
                <a:srgbClr val="000000"/>
              </a:solidFill>
              <a:latin typeface="Arial"/>
              <a:ea typeface="Arial"/>
              <a:cs typeface="Arial"/>
              <a:sym typeface="Arial"/>
            </a:endParaRPr>
          </a:p>
          <a:p>
            <a:pPr marL="0" marR="0" lvl="0" indent="0" algn="l" rtl="0">
              <a:spcBef>
                <a:spcPts val="0"/>
              </a:spcBef>
              <a:spcAft>
                <a:spcPts val="0"/>
              </a:spcAft>
              <a:buNone/>
            </a:pPr>
            <a:r>
              <a:rPr lang="en-US" sz="2800">
                <a:solidFill>
                  <a:srgbClr val="000000"/>
                </a:solidFill>
                <a:latin typeface="Arial"/>
                <a:ea typeface="Arial"/>
                <a:cs typeface="Arial"/>
                <a:sym typeface="Arial"/>
              </a:rPr>
              <a:t>5. When your solar panels produce less power than what is required by you at home, you can always buy electricity from the utility.</a:t>
            </a:r>
            <a:endParaRPr sz="2800">
              <a:solidFill>
                <a:srgbClr val="000000"/>
              </a:solidFill>
              <a:latin typeface="Arial"/>
              <a:ea typeface="Arial"/>
              <a:cs typeface="Arial"/>
              <a:sym typeface="Arial"/>
            </a:endParaRPr>
          </a:p>
        </p:txBody>
      </p:sp>
      <p:sp>
        <p:nvSpPr>
          <p:cNvPr id="177" name="Google Shape;177;p18"/>
          <p:cNvSpPr txBox="1"/>
          <p:nvPr/>
        </p:nvSpPr>
        <p:spPr>
          <a:xfrm>
            <a:off x="119817" y="2398721"/>
            <a:ext cx="7121387" cy="7518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u="sng">
                <a:solidFill>
                  <a:srgbClr val="000000"/>
                </a:solidFill>
                <a:latin typeface="Arial"/>
                <a:ea typeface="Arial"/>
                <a:cs typeface="Arial"/>
                <a:sym typeface="Arial"/>
              </a:rPr>
              <a:t>Mechanical Equipment</a:t>
            </a:r>
            <a:endParaRPr sz="4400" u="sng">
              <a:solidFill>
                <a:srgbClr val="000000"/>
              </a:solidFill>
              <a:latin typeface="Arial"/>
              <a:ea typeface="Arial"/>
              <a:cs typeface="Arial"/>
              <a:sym typeface="Arial"/>
            </a:endParaRPr>
          </a:p>
        </p:txBody>
      </p:sp>
      <p:sp>
        <p:nvSpPr>
          <p:cNvPr id="178" name="Google Shape;178;p18"/>
          <p:cNvSpPr txBox="1"/>
          <p:nvPr/>
        </p:nvSpPr>
        <p:spPr>
          <a:xfrm>
            <a:off x="119818" y="2575559"/>
            <a:ext cx="8980921" cy="4282440"/>
          </a:xfrm>
          <a:prstGeom prst="rect">
            <a:avLst/>
          </a:prstGeom>
          <a:noFill/>
          <a:ln>
            <a:noFill/>
          </a:ln>
        </p:spPr>
        <p:txBody>
          <a:bodyPr spcFirstLastPara="1" wrap="square" lIns="91425" tIns="45700" rIns="91425" bIns="45700" anchor="t" anchorCtr="0">
            <a:spAutoFit/>
          </a:bodyPr>
          <a:lstStyle/>
          <a:p>
            <a:pPr marL="457200" marR="0" lvl="0" indent="-279400" algn="l" rtl="0">
              <a:spcBef>
                <a:spcPts val="0"/>
              </a:spcBef>
              <a:spcAft>
                <a:spcPts val="0"/>
              </a:spcAft>
              <a:buClr>
                <a:schemeClr val="dk1"/>
              </a:buClr>
              <a:buSzPts val="2800"/>
              <a:buFont typeface="Noto Sans Symbols"/>
              <a:buNone/>
            </a:pPr>
            <a:endParaRPr sz="2800">
              <a:solidFill>
                <a:srgbClr val="000000"/>
              </a:solidFill>
              <a:latin typeface="Arial"/>
              <a:ea typeface="Arial"/>
              <a:cs typeface="Arial"/>
              <a:sym typeface="Arial"/>
            </a:endParaRPr>
          </a:p>
          <a:p>
            <a:pPr marL="457200" marR="0" lvl="0" indent="-457200" algn="l" rtl="0">
              <a:spcBef>
                <a:spcPts val="0"/>
              </a:spcBef>
              <a:spcAft>
                <a:spcPts val="0"/>
              </a:spcAft>
              <a:buClr>
                <a:srgbClr val="000000"/>
              </a:buClr>
              <a:buSzPts val="2800"/>
              <a:buFont typeface="Noto Sans Symbols"/>
              <a:buChar char="■"/>
            </a:pPr>
            <a:r>
              <a:rPr lang="en-US" sz="2800">
                <a:solidFill>
                  <a:srgbClr val="000000"/>
                </a:solidFill>
                <a:latin typeface="Arial"/>
                <a:ea typeface="Arial"/>
                <a:cs typeface="Arial"/>
                <a:sym typeface="Arial"/>
              </a:rPr>
              <a:t>Stringer machine for photovoltaic cells;</a:t>
            </a:r>
            <a:endParaRPr sz="2800">
              <a:solidFill>
                <a:srgbClr val="000000"/>
              </a:solidFill>
              <a:latin typeface="Arial"/>
              <a:ea typeface="Arial"/>
              <a:cs typeface="Arial"/>
              <a:sym typeface="Arial"/>
            </a:endParaRPr>
          </a:p>
          <a:p>
            <a:pPr marL="457200" marR="0" lvl="0" indent="-457200" algn="l" rtl="0">
              <a:spcBef>
                <a:spcPts val="0"/>
              </a:spcBef>
              <a:spcAft>
                <a:spcPts val="0"/>
              </a:spcAft>
              <a:buClr>
                <a:srgbClr val="000000"/>
              </a:buClr>
              <a:buSzPts val="2800"/>
              <a:buFont typeface="Noto Sans Symbols"/>
              <a:buChar char="■"/>
            </a:pPr>
            <a:r>
              <a:rPr lang="en-US" sz="2800">
                <a:solidFill>
                  <a:srgbClr val="000000"/>
                </a:solidFill>
                <a:latin typeface="Arial"/>
                <a:ea typeface="Arial"/>
                <a:cs typeface="Arial"/>
                <a:sym typeface="Arial"/>
              </a:rPr>
              <a:t>Layup station;</a:t>
            </a:r>
            <a:endParaRPr sz="2800">
              <a:solidFill>
                <a:srgbClr val="000000"/>
              </a:solidFill>
              <a:latin typeface="Arial"/>
              <a:ea typeface="Arial"/>
              <a:cs typeface="Arial"/>
              <a:sym typeface="Arial"/>
            </a:endParaRPr>
          </a:p>
          <a:p>
            <a:pPr marL="457200" marR="0" lvl="0" indent="-457200" algn="l" rtl="0">
              <a:spcBef>
                <a:spcPts val="0"/>
              </a:spcBef>
              <a:spcAft>
                <a:spcPts val="0"/>
              </a:spcAft>
              <a:buClr>
                <a:srgbClr val="000000"/>
              </a:buClr>
              <a:buSzPts val="2800"/>
              <a:buFont typeface="Noto Sans Symbols"/>
              <a:buChar char="■"/>
            </a:pPr>
            <a:r>
              <a:rPr lang="en-US" sz="2800">
                <a:solidFill>
                  <a:srgbClr val="000000"/>
                </a:solidFill>
                <a:latin typeface="Arial"/>
                <a:ea typeface="Arial"/>
                <a:cs typeface="Arial"/>
                <a:sym typeface="Arial"/>
              </a:rPr>
              <a:t>Automatic station with conveyor belts for manual bussing or Automatic Bussing Machine;</a:t>
            </a:r>
            <a:endParaRPr sz="2800">
              <a:solidFill>
                <a:srgbClr val="000000"/>
              </a:solidFill>
              <a:latin typeface="Arial"/>
              <a:ea typeface="Arial"/>
              <a:cs typeface="Arial"/>
              <a:sym typeface="Arial"/>
            </a:endParaRPr>
          </a:p>
          <a:p>
            <a:pPr marL="457200" marR="0" lvl="0" indent="-457200" algn="l" rtl="0">
              <a:spcBef>
                <a:spcPts val="0"/>
              </a:spcBef>
              <a:spcAft>
                <a:spcPts val="0"/>
              </a:spcAft>
              <a:buClr>
                <a:srgbClr val="000000"/>
              </a:buClr>
              <a:buSzPts val="2800"/>
              <a:buFont typeface="Noto Sans Symbols"/>
              <a:buChar char="■"/>
            </a:pPr>
            <a:r>
              <a:rPr lang="en-US" sz="2800">
                <a:solidFill>
                  <a:srgbClr val="000000"/>
                </a:solidFill>
                <a:latin typeface="Arial"/>
                <a:ea typeface="Arial"/>
                <a:cs typeface="Arial"/>
                <a:sym typeface="Arial"/>
              </a:rPr>
              <a:t>Electroluminescence Test;</a:t>
            </a:r>
            <a:endParaRPr sz="2800">
              <a:solidFill>
                <a:srgbClr val="000000"/>
              </a:solidFill>
              <a:latin typeface="Arial"/>
              <a:ea typeface="Arial"/>
              <a:cs typeface="Arial"/>
              <a:sym typeface="Arial"/>
            </a:endParaRPr>
          </a:p>
          <a:p>
            <a:pPr marL="457200" marR="0" lvl="0" indent="-457200" algn="l" rtl="0">
              <a:spcBef>
                <a:spcPts val="0"/>
              </a:spcBef>
              <a:spcAft>
                <a:spcPts val="0"/>
              </a:spcAft>
              <a:buClr>
                <a:srgbClr val="000000"/>
              </a:buClr>
              <a:buSzPts val="2800"/>
              <a:buFont typeface="Noto Sans Symbols"/>
              <a:buChar char="■"/>
            </a:pPr>
            <a:r>
              <a:rPr lang="en-US" sz="2800">
                <a:solidFill>
                  <a:srgbClr val="000000"/>
                </a:solidFill>
                <a:latin typeface="Arial"/>
                <a:ea typeface="Arial"/>
                <a:cs typeface="Arial"/>
                <a:sym typeface="Arial"/>
              </a:rPr>
              <a:t>Laminator with buffers;</a:t>
            </a:r>
            <a:endParaRPr sz="2800">
              <a:solidFill>
                <a:srgbClr val="000000"/>
              </a:solidFill>
              <a:latin typeface="Arial"/>
              <a:ea typeface="Arial"/>
              <a:cs typeface="Arial"/>
              <a:sym typeface="Arial"/>
            </a:endParaRPr>
          </a:p>
          <a:p>
            <a:pPr marL="457200" marR="0" lvl="0" indent="-457200" algn="l" rtl="0">
              <a:spcBef>
                <a:spcPts val="0"/>
              </a:spcBef>
              <a:spcAft>
                <a:spcPts val="0"/>
              </a:spcAft>
              <a:buClr>
                <a:srgbClr val="000000"/>
              </a:buClr>
              <a:buSzPts val="2800"/>
              <a:buFont typeface="Noto Sans Symbols"/>
              <a:buChar char="■"/>
            </a:pPr>
            <a:r>
              <a:rPr lang="en-US" sz="2800">
                <a:solidFill>
                  <a:srgbClr val="000000"/>
                </a:solidFill>
                <a:latin typeface="Arial"/>
                <a:ea typeface="Arial"/>
                <a:cs typeface="Arial"/>
                <a:sym typeface="Arial"/>
              </a:rPr>
              <a:t>Automatic framing machine;</a:t>
            </a:r>
            <a:endParaRPr sz="2800">
              <a:solidFill>
                <a:srgbClr val="000000"/>
              </a:solidFill>
              <a:latin typeface="Arial"/>
              <a:ea typeface="Arial"/>
              <a:cs typeface="Arial"/>
              <a:sym typeface="Arial"/>
            </a:endParaRPr>
          </a:p>
          <a:p>
            <a:pPr marL="457200" marR="0" lvl="0" indent="-457200" algn="l" rtl="0">
              <a:spcBef>
                <a:spcPts val="0"/>
              </a:spcBef>
              <a:spcAft>
                <a:spcPts val="0"/>
              </a:spcAft>
              <a:buClr>
                <a:srgbClr val="000000"/>
              </a:buClr>
              <a:buSzPts val="2800"/>
              <a:buFont typeface="Noto Sans Symbols"/>
              <a:buChar char="■"/>
            </a:pPr>
            <a:r>
              <a:rPr lang="en-US" sz="2800">
                <a:solidFill>
                  <a:srgbClr val="000000"/>
                </a:solidFill>
                <a:latin typeface="Arial"/>
                <a:ea typeface="Arial"/>
                <a:cs typeface="Arial"/>
                <a:sym typeface="Arial"/>
              </a:rPr>
              <a:t>Automatic silicone dispenser;</a:t>
            </a:r>
            <a:endParaRPr sz="2800">
              <a:solidFill>
                <a:srgbClr val="000000"/>
              </a:solidFill>
              <a:latin typeface="Arial"/>
              <a:ea typeface="Arial"/>
              <a:cs typeface="Arial"/>
              <a:sym typeface="Arial"/>
            </a:endParaRPr>
          </a:p>
          <a:p>
            <a:pPr marL="457200" marR="0" lvl="0" indent="-457200" algn="l" rtl="0">
              <a:spcBef>
                <a:spcPts val="0"/>
              </a:spcBef>
              <a:spcAft>
                <a:spcPts val="0"/>
              </a:spcAft>
              <a:buClr>
                <a:srgbClr val="000000"/>
              </a:buClr>
              <a:buSzPts val="2800"/>
              <a:buFont typeface="Noto Sans Symbols"/>
              <a:buChar char="■"/>
            </a:pPr>
            <a:r>
              <a:rPr lang="en-US" sz="2800">
                <a:solidFill>
                  <a:srgbClr val="000000"/>
                </a:solidFill>
                <a:latin typeface="Arial"/>
                <a:ea typeface="Arial"/>
                <a:cs typeface="Arial"/>
                <a:sym typeface="Arial"/>
              </a:rPr>
              <a:t>Eva and backsheet cutting machine;</a:t>
            </a:r>
            <a:endParaRPr sz="2800">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9"/>
          <p:cNvSpPr txBox="1"/>
          <p:nvPr/>
        </p:nvSpPr>
        <p:spPr>
          <a:xfrm>
            <a:off x="0" y="188734"/>
            <a:ext cx="7901084" cy="5994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400" b="1" u="sng">
                <a:solidFill>
                  <a:srgbClr val="000000"/>
                </a:solidFill>
                <a:latin typeface="Arial"/>
                <a:ea typeface="Arial"/>
                <a:cs typeface="Arial"/>
                <a:sym typeface="Arial"/>
              </a:rPr>
              <a:t>Maintenance procedure of equipment </a:t>
            </a:r>
            <a:endParaRPr sz="3400" b="1" u="sng">
              <a:solidFill>
                <a:srgbClr val="000000"/>
              </a:solidFill>
              <a:latin typeface="Arial"/>
              <a:ea typeface="Arial"/>
              <a:cs typeface="Arial"/>
              <a:sym typeface="Arial"/>
            </a:endParaRPr>
          </a:p>
        </p:txBody>
      </p:sp>
      <p:sp>
        <p:nvSpPr>
          <p:cNvPr id="184" name="Google Shape;184;p19"/>
          <p:cNvSpPr txBox="1"/>
          <p:nvPr/>
        </p:nvSpPr>
        <p:spPr>
          <a:xfrm>
            <a:off x="0" y="788173"/>
            <a:ext cx="11259788" cy="1869441"/>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rgbClr val="000000"/>
              </a:buClr>
              <a:buSzPts val="2400"/>
              <a:buFont typeface="Noto Sans Symbols"/>
              <a:buChar char="●"/>
            </a:pPr>
            <a:r>
              <a:rPr lang="en-US" sz="2400">
                <a:solidFill>
                  <a:srgbClr val="000000"/>
                </a:solidFill>
                <a:latin typeface="Arial"/>
                <a:ea typeface="Arial"/>
                <a:cs typeface="Arial"/>
                <a:sym typeface="Arial"/>
              </a:rPr>
              <a:t>The timely and regular cleaning of solar cells and PV panels.</a:t>
            </a:r>
            <a:endParaRPr sz="2400">
              <a:solidFill>
                <a:srgbClr val="000000"/>
              </a:solidFill>
              <a:latin typeface="Arial"/>
              <a:ea typeface="Arial"/>
              <a:cs typeface="Arial"/>
              <a:sym typeface="Arial"/>
            </a:endParaRPr>
          </a:p>
          <a:p>
            <a:pPr marL="457200" marR="0" lvl="0" indent="-457200" algn="l" rtl="0">
              <a:spcBef>
                <a:spcPts val="0"/>
              </a:spcBef>
              <a:spcAft>
                <a:spcPts val="0"/>
              </a:spcAft>
              <a:buClr>
                <a:srgbClr val="000000"/>
              </a:buClr>
              <a:buSzPts val="2400"/>
              <a:buFont typeface="Noto Sans Symbols"/>
              <a:buChar char="●"/>
            </a:pPr>
            <a:r>
              <a:rPr lang="en-US" sz="2400">
                <a:solidFill>
                  <a:srgbClr val="000000"/>
                </a:solidFill>
                <a:latin typeface="Arial"/>
                <a:ea typeface="Arial"/>
                <a:cs typeface="Arial"/>
                <a:sym typeface="Arial"/>
              </a:rPr>
              <a:t>Regular maintenance of all thermal-based components.</a:t>
            </a:r>
            <a:endParaRPr sz="2400">
              <a:solidFill>
                <a:srgbClr val="000000"/>
              </a:solidFill>
              <a:latin typeface="Arial"/>
              <a:ea typeface="Arial"/>
              <a:cs typeface="Arial"/>
              <a:sym typeface="Arial"/>
            </a:endParaRPr>
          </a:p>
          <a:p>
            <a:pPr marL="457200" marR="0" lvl="0" indent="-457200" algn="l" rtl="0">
              <a:spcBef>
                <a:spcPts val="0"/>
              </a:spcBef>
              <a:spcAft>
                <a:spcPts val="0"/>
              </a:spcAft>
              <a:buClr>
                <a:srgbClr val="000000"/>
              </a:buClr>
              <a:buSzPts val="2400"/>
              <a:buFont typeface="Noto Sans Symbols"/>
              <a:buChar char="●"/>
            </a:pPr>
            <a:r>
              <a:rPr lang="en-US" sz="2400">
                <a:solidFill>
                  <a:srgbClr val="000000"/>
                </a:solidFill>
                <a:latin typeface="Arial"/>
                <a:ea typeface="Arial"/>
                <a:cs typeface="Arial"/>
                <a:sym typeface="Arial"/>
              </a:rPr>
              <a:t>Servicing of HT side equipment on an annual basis.</a:t>
            </a:r>
            <a:endParaRPr sz="2400">
              <a:solidFill>
                <a:srgbClr val="000000"/>
              </a:solidFill>
              <a:latin typeface="Arial"/>
              <a:ea typeface="Arial"/>
              <a:cs typeface="Arial"/>
              <a:sym typeface="Arial"/>
            </a:endParaRPr>
          </a:p>
          <a:p>
            <a:pPr marL="457200" marR="0" lvl="0" indent="-457200" algn="l" rtl="0">
              <a:spcBef>
                <a:spcPts val="0"/>
              </a:spcBef>
              <a:spcAft>
                <a:spcPts val="0"/>
              </a:spcAft>
              <a:buClr>
                <a:srgbClr val="000000"/>
              </a:buClr>
              <a:buSzPts val="2400"/>
              <a:buFont typeface="Noto Sans Symbols"/>
              <a:buChar char="●"/>
            </a:pPr>
            <a:r>
              <a:rPr lang="en-US" sz="2400">
                <a:solidFill>
                  <a:srgbClr val="000000"/>
                </a:solidFill>
                <a:latin typeface="Arial"/>
                <a:ea typeface="Arial"/>
                <a:cs typeface="Arial"/>
                <a:sym typeface="Arial"/>
              </a:rPr>
              <a:t>Diagnosis and tests pertaining to low solar power production.</a:t>
            </a:r>
            <a:endParaRPr sz="2400">
              <a:solidFill>
                <a:srgbClr val="000000"/>
              </a:solidFill>
              <a:latin typeface="Arial"/>
              <a:ea typeface="Arial"/>
              <a:cs typeface="Arial"/>
              <a:sym typeface="Arial"/>
            </a:endParaRPr>
          </a:p>
          <a:p>
            <a:pPr marL="457200" marR="0" lvl="0" indent="-457200" algn="l" rtl="0">
              <a:spcBef>
                <a:spcPts val="0"/>
              </a:spcBef>
              <a:spcAft>
                <a:spcPts val="0"/>
              </a:spcAft>
              <a:buClr>
                <a:srgbClr val="000000"/>
              </a:buClr>
              <a:buSzPts val="2400"/>
              <a:buFont typeface="Noto Sans Symbols"/>
              <a:buChar char="●"/>
            </a:pPr>
            <a:r>
              <a:rPr lang="en-US" sz="2400">
                <a:solidFill>
                  <a:srgbClr val="000000"/>
                </a:solidFill>
                <a:latin typeface="Arial"/>
                <a:ea typeface="Arial"/>
                <a:cs typeface="Arial"/>
                <a:sym typeface="Arial"/>
              </a:rPr>
              <a:t>Testing and upkeep of circuits.</a:t>
            </a:r>
            <a:endParaRPr sz="2400">
              <a:solidFill>
                <a:srgbClr val="000000"/>
              </a:solidFill>
              <a:latin typeface="Arial"/>
              <a:ea typeface="Arial"/>
              <a:cs typeface="Arial"/>
              <a:sym typeface="Arial"/>
            </a:endParaRPr>
          </a:p>
        </p:txBody>
      </p:sp>
      <p:sp>
        <p:nvSpPr>
          <p:cNvPr id="185" name="Google Shape;185;p19"/>
          <p:cNvSpPr txBox="1"/>
          <p:nvPr/>
        </p:nvSpPr>
        <p:spPr>
          <a:xfrm>
            <a:off x="-49457" y="2657614"/>
            <a:ext cx="4000000" cy="5867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300" b="1" u="sng">
                <a:solidFill>
                  <a:srgbClr val="000000"/>
                </a:solidFill>
                <a:latin typeface="Arial"/>
                <a:ea typeface="Arial"/>
                <a:cs typeface="Arial"/>
                <a:sym typeface="Arial"/>
              </a:rPr>
              <a:t>Site Survey:-</a:t>
            </a:r>
            <a:endParaRPr sz="3300" u="sng">
              <a:solidFill>
                <a:srgbClr val="000000"/>
              </a:solidFill>
              <a:latin typeface="Arial"/>
              <a:ea typeface="Arial"/>
              <a:cs typeface="Arial"/>
              <a:sym typeface="Arial"/>
            </a:endParaRPr>
          </a:p>
        </p:txBody>
      </p:sp>
      <p:sp>
        <p:nvSpPr>
          <p:cNvPr id="186" name="Google Shape;186;p19"/>
          <p:cNvSpPr txBox="1"/>
          <p:nvPr/>
        </p:nvSpPr>
        <p:spPr>
          <a:xfrm>
            <a:off x="400122" y="3257052"/>
            <a:ext cx="11391755" cy="31775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00000"/>
                </a:solidFill>
                <a:latin typeface="Arial"/>
                <a:ea typeface="Arial"/>
                <a:cs typeface="Arial"/>
                <a:sym typeface="Arial"/>
              </a:rPr>
              <a:t>What exactly is a Site Survey? </a:t>
            </a:r>
            <a:endParaRPr sz="2800" b="1">
              <a:solidFill>
                <a:srgbClr val="000000"/>
              </a:solidFill>
              <a:latin typeface="Arial"/>
              <a:ea typeface="Arial"/>
              <a:cs typeface="Arial"/>
              <a:sym typeface="Arial"/>
            </a:endParaRPr>
          </a:p>
          <a:p>
            <a:pPr marL="0" marR="0" lvl="0" indent="0" algn="l" rtl="0">
              <a:spcBef>
                <a:spcPts val="0"/>
              </a:spcBef>
              <a:spcAft>
                <a:spcPts val="0"/>
              </a:spcAft>
              <a:buNone/>
            </a:pPr>
            <a:r>
              <a:rPr lang="en-US" sz="2600">
                <a:solidFill>
                  <a:srgbClr val="000000"/>
                </a:solidFill>
                <a:latin typeface="Arial"/>
                <a:ea typeface="Arial"/>
                <a:cs typeface="Arial"/>
                <a:sym typeface="Arial"/>
              </a:rPr>
              <a:t>A Site Survey is done to collect information about various aspects such as local conditions, physical details of the site (including the roof), and the consumer’s power consumption needs. Some of the information collected is:</a:t>
            </a:r>
            <a:endParaRPr sz="2600">
              <a:solidFill>
                <a:srgbClr val="000000"/>
              </a:solidFill>
              <a:latin typeface="Arial"/>
              <a:ea typeface="Arial"/>
              <a:cs typeface="Arial"/>
              <a:sym typeface="Arial"/>
            </a:endParaRPr>
          </a:p>
          <a:p>
            <a:pPr marL="457200" marR="0" lvl="0" indent="-457200" algn="l" rtl="0">
              <a:spcBef>
                <a:spcPts val="0"/>
              </a:spcBef>
              <a:spcAft>
                <a:spcPts val="0"/>
              </a:spcAft>
              <a:buClr>
                <a:srgbClr val="000000"/>
              </a:buClr>
              <a:buSzPts val="2600"/>
              <a:buFont typeface="Noto Sans Symbols"/>
              <a:buChar char="■"/>
            </a:pPr>
            <a:r>
              <a:rPr lang="en-US" sz="2600">
                <a:solidFill>
                  <a:srgbClr val="000000"/>
                </a:solidFill>
                <a:latin typeface="Arial"/>
                <a:ea typeface="Arial"/>
                <a:cs typeface="Arial"/>
                <a:sym typeface="Arial"/>
              </a:rPr>
              <a:t>Local climatic conditions.</a:t>
            </a:r>
            <a:endParaRPr sz="2600">
              <a:solidFill>
                <a:srgbClr val="000000"/>
              </a:solidFill>
              <a:latin typeface="Arial"/>
              <a:ea typeface="Arial"/>
              <a:cs typeface="Arial"/>
              <a:sym typeface="Arial"/>
            </a:endParaRPr>
          </a:p>
          <a:p>
            <a:pPr marL="457200" marR="0" lvl="0" indent="-457200" algn="l" rtl="0">
              <a:spcBef>
                <a:spcPts val="0"/>
              </a:spcBef>
              <a:spcAft>
                <a:spcPts val="0"/>
              </a:spcAft>
              <a:buClr>
                <a:srgbClr val="000000"/>
              </a:buClr>
              <a:buSzPts val="2600"/>
              <a:buFont typeface="Noto Sans Symbols"/>
              <a:buChar char="■"/>
            </a:pPr>
            <a:r>
              <a:rPr lang="en-US" sz="2600">
                <a:solidFill>
                  <a:srgbClr val="000000"/>
                </a:solidFill>
                <a:latin typeface="Arial"/>
                <a:ea typeface="Arial"/>
                <a:cs typeface="Arial"/>
                <a:sym typeface="Arial"/>
              </a:rPr>
              <a:t>Physical details of the site (including the roof).</a:t>
            </a:r>
            <a:endParaRPr sz="2600">
              <a:solidFill>
                <a:srgbClr val="000000"/>
              </a:solidFill>
              <a:latin typeface="Arial"/>
              <a:ea typeface="Arial"/>
              <a:cs typeface="Arial"/>
              <a:sym typeface="Arial"/>
            </a:endParaRPr>
          </a:p>
          <a:p>
            <a:pPr marL="457200" marR="0" lvl="0" indent="-457200" algn="l" rtl="0">
              <a:spcBef>
                <a:spcPts val="0"/>
              </a:spcBef>
              <a:spcAft>
                <a:spcPts val="0"/>
              </a:spcAft>
              <a:buClr>
                <a:srgbClr val="000000"/>
              </a:buClr>
              <a:buSzPts val="2600"/>
              <a:buFont typeface="Noto Sans Symbols"/>
              <a:buChar char="■"/>
            </a:pPr>
            <a:r>
              <a:rPr lang="en-US" sz="2600">
                <a:solidFill>
                  <a:srgbClr val="000000"/>
                </a:solidFill>
                <a:latin typeface="Arial"/>
                <a:ea typeface="Arial"/>
                <a:cs typeface="Arial"/>
                <a:sym typeface="Arial"/>
              </a:rPr>
              <a:t>The consumer’s power consumption needs.</a:t>
            </a:r>
            <a:endParaRPr sz="2600">
              <a:solidFill>
                <a:srgbClr val="000000"/>
              </a:solidFill>
              <a:latin typeface="Arial"/>
              <a:ea typeface="Arial"/>
              <a:cs typeface="Arial"/>
              <a:sym typeface="Arial"/>
            </a:endParaRPr>
          </a:p>
          <a:p>
            <a:pPr marL="457200" marR="0" lvl="0" indent="-457200" algn="l" rtl="0">
              <a:spcBef>
                <a:spcPts val="0"/>
              </a:spcBef>
              <a:spcAft>
                <a:spcPts val="0"/>
              </a:spcAft>
              <a:buClr>
                <a:srgbClr val="000000"/>
              </a:buClr>
              <a:buSzPts val="2600"/>
              <a:buFont typeface="Noto Sans Symbols"/>
              <a:buChar char="■"/>
            </a:pPr>
            <a:r>
              <a:rPr lang="en-US" sz="2600">
                <a:solidFill>
                  <a:srgbClr val="000000"/>
                </a:solidFill>
                <a:latin typeface="Arial"/>
                <a:ea typeface="Arial"/>
                <a:cs typeface="Arial"/>
                <a:sym typeface="Arial"/>
              </a:rPr>
              <a:t>Shading on the roof and so on.</a:t>
            </a:r>
            <a:endParaRPr sz="2600">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4"/>
        <p:cNvGrpSpPr/>
        <p:nvPr/>
      </p:nvGrpSpPr>
      <p:grpSpPr>
        <a:xfrm>
          <a:off x="0" y="0"/>
          <a:ext cx="0" cy="0"/>
          <a:chOff x="0" y="0"/>
          <a:chExt cx="0" cy="0"/>
        </a:xfrm>
      </p:grpSpPr>
      <p:sp>
        <p:nvSpPr>
          <p:cNvPr id="75" name="Google Shape;75;p2"/>
          <p:cNvSpPr txBox="1"/>
          <p:nvPr/>
        </p:nvSpPr>
        <p:spPr>
          <a:xfrm>
            <a:off x="752421" y="411480"/>
            <a:ext cx="10687159" cy="60350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4400"/>
              <a:buFont typeface="Arial"/>
              <a:buNone/>
            </a:pPr>
            <a:r>
              <a:rPr lang="en-US" sz="4400" b="1" u="sng">
                <a:solidFill>
                  <a:srgbClr val="000000"/>
                </a:solidFill>
                <a:latin typeface="Arial"/>
                <a:ea typeface="Arial"/>
                <a:cs typeface="Arial"/>
                <a:sym typeface="Arial"/>
              </a:rPr>
              <a:t>LEARNING OUTCOMES:</a:t>
            </a:r>
            <a:br>
              <a:rPr lang="en-US" sz="4400" b="1" u="sng">
                <a:solidFill>
                  <a:srgbClr val="000000"/>
                </a:solidFill>
                <a:latin typeface="Arial"/>
                <a:ea typeface="Arial"/>
                <a:cs typeface="Arial"/>
                <a:sym typeface="Arial"/>
              </a:rPr>
            </a:br>
            <a:r>
              <a:rPr lang="en-US" sz="4400">
                <a:solidFill>
                  <a:srgbClr val="000000"/>
                </a:solidFill>
                <a:latin typeface="Arial"/>
                <a:ea typeface="Arial"/>
                <a:cs typeface="Arial"/>
                <a:sym typeface="Arial"/>
              </a:rPr>
              <a:t>At the end of the course, the students will be able to:</a:t>
            </a:r>
            <a:br>
              <a:rPr lang="en-US" sz="4400">
                <a:solidFill>
                  <a:srgbClr val="000000"/>
                </a:solidFill>
                <a:latin typeface="Arial"/>
                <a:ea typeface="Arial"/>
                <a:cs typeface="Arial"/>
                <a:sym typeface="Arial"/>
              </a:rPr>
            </a:br>
            <a:r>
              <a:rPr lang="en-US" sz="4400">
                <a:solidFill>
                  <a:srgbClr val="000000"/>
                </a:solidFill>
                <a:latin typeface="Arial"/>
                <a:ea typeface="Arial"/>
                <a:cs typeface="Arial"/>
                <a:sym typeface="Arial"/>
              </a:rPr>
              <a:t>Check site condition, collect tools and raw material</a:t>
            </a:r>
            <a:endParaRPr sz="440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4400"/>
              <a:buFont typeface="Arial"/>
              <a:buNone/>
            </a:pPr>
            <a:r>
              <a:rPr lang="en-US" sz="4400">
                <a:solidFill>
                  <a:srgbClr val="000000"/>
                </a:solidFill>
                <a:latin typeface="Arial"/>
                <a:ea typeface="Arial"/>
                <a:cs typeface="Arial"/>
                <a:sym typeface="Arial"/>
              </a:rPr>
              <a:t>Install solar panel</a:t>
            </a:r>
            <a:endParaRPr sz="440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4400"/>
              <a:buFont typeface="Arial"/>
              <a:buNone/>
            </a:pPr>
            <a:r>
              <a:rPr lang="en-US" sz="4400">
                <a:solidFill>
                  <a:srgbClr val="000000"/>
                </a:solidFill>
                <a:latin typeface="Arial"/>
                <a:ea typeface="Arial"/>
                <a:cs typeface="Arial"/>
                <a:sym typeface="Arial"/>
              </a:rPr>
              <a:t>Coordinate colleagues at workplace. Ensure safety at workplace</a:t>
            </a:r>
            <a:endParaRPr sz="440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4400"/>
              <a:buFont typeface="Arial"/>
              <a:buNone/>
            </a:pPr>
            <a:endParaRPr sz="4400">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0"/>
          <p:cNvSpPr txBox="1"/>
          <p:nvPr/>
        </p:nvSpPr>
        <p:spPr>
          <a:xfrm>
            <a:off x="377705" y="223305"/>
            <a:ext cx="11436589" cy="29362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700">
                <a:solidFill>
                  <a:srgbClr val="000000"/>
                </a:solidFill>
                <a:latin typeface="Arial"/>
                <a:ea typeface="Arial"/>
                <a:cs typeface="Arial"/>
                <a:sym typeface="Arial"/>
              </a:rPr>
              <a:t>Site surveys are often done manually by skilled manpower, on the basis of which a 3D model of the site is prepared, which is used for the system design. A site survey consists of an inspection of the area of installation of solar panels to see if the proposed site is suitable. As a solar installer, when checking a potential site, you will primarily check for whether the roof will be able to support the extra load of the solar system, and if during peak hours there is no shade obstructing the panels.</a:t>
            </a:r>
            <a:endParaRPr sz="2700">
              <a:solidFill>
                <a:srgbClr val="000000"/>
              </a:solidFill>
              <a:latin typeface="Arial"/>
              <a:ea typeface="Arial"/>
              <a:cs typeface="Arial"/>
              <a:sym typeface="Arial"/>
            </a:endParaRPr>
          </a:p>
        </p:txBody>
      </p:sp>
      <p:sp>
        <p:nvSpPr>
          <p:cNvPr id="192" name="Google Shape;192;p20"/>
          <p:cNvSpPr txBox="1"/>
          <p:nvPr/>
        </p:nvSpPr>
        <p:spPr>
          <a:xfrm>
            <a:off x="277840" y="3219043"/>
            <a:ext cx="11536453" cy="35077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400" b="1">
                <a:solidFill>
                  <a:srgbClr val="000000"/>
                </a:solidFill>
                <a:latin typeface="Arial"/>
                <a:ea typeface="Arial"/>
                <a:cs typeface="Arial"/>
                <a:sym typeface="Arial"/>
              </a:rPr>
              <a:t>The main objectives of a site survey are:</a:t>
            </a:r>
            <a:endParaRPr sz="3400" b="1">
              <a:solidFill>
                <a:srgbClr val="000000"/>
              </a:solidFill>
              <a:latin typeface="Arial"/>
              <a:ea typeface="Arial"/>
              <a:cs typeface="Arial"/>
              <a:sym typeface="Arial"/>
            </a:endParaRPr>
          </a:p>
          <a:p>
            <a:pPr marL="514350" marR="0" lvl="0" indent="-514350" algn="l" rtl="0">
              <a:spcBef>
                <a:spcPts val="0"/>
              </a:spcBef>
              <a:spcAft>
                <a:spcPts val="0"/>
              </a:spcAft>
              <a:buClr>
                <a:srgbClr val="000000"/>
              </a:buClr>
              <a:buSzPts val="2800"/>
              <a:buFont typeface="Arial"/>
              <a:buAutoNum type="arabicPeriod"/>
            </a:pPr>
            <a:r>
              <a:rPr lang="en-US" sz="2800">
                <a:solidFill>
                  <a:srgbClr val="000000"/>
                </a:solidFill>
                <a:latin typeface="Arial"/>
                <a:ea typeface="Arial"/>
                <a:cs typeface="Arial"/>
                <a:sym typeface="Arial"/>
              </a:rPr>
              <a:t>Ensure a site is free from shade due to obstacles such as water tanks, AC units, staircase, etc.</a:t>
            </a:r>
            <a:endParaRPr sz="2800">
              <a:solidFill>
                <a:srgbClr val="000000"/>
              </a:solidFill>
              <a:latin typeface="Arial"/>
              <a:ea typeface="Arial"/>
              <a:cs typeface="Arial"/>
              <a:sym typeface="Arial"/>
            </a:endParaRPr>
          </a:p>
          <a:p>
            <a:pPr marL="514350" marR="0" lvl="0" indent="-514350" algn="l" rtl="0">
              <a:spcBef>
                <a:spcPts val="0"/>
              </a:spcBef>
              <a:spcAft>
                <a:spcPts val="0"/>
              </a:spcAft>
              <a:buClr>
                <a:srgbClr val="000000"/>
              </a:buClr>
              <a:buSzPts val="2800"/>
              <a:buFont typeface="Arial"/>
              <a:buAutoNum type="arabicPeriod"/>
            </a:pPr>
            <a:r>
              <a:rPr lang="en-US" sz="2800">
                <a:solidFill>
                  <a:srgbClr val="000000"/>
                </a:solidFill>
                <a:latin typeface="Arial"/>
                <a:ea typeface="Arial"/>
                <a:cs typeface="Arial"/>
                <a:sym typeface="Arial"/>
              </a:rPr>
              <a:t>Clear access for maintenance at the site</a:t>
            </a:r>
            <a:endParaRPr sz="2800">
              <a:solidFill>
                <a:srgbClr val="000000"/>
              </a:solidFill>
              <a:latin typeface="Arial"/>
              <a:ea typeface="Arial"/>
              <a:cs typeface="Arial"/>
              <a:sym typeface="Arial"/>
            </a:endParaRPr>
          </a:p>
          <a:p>
            <a:pPr marL="514350" marR="0" lvl="0" indent="-514350" algn="l" rtl="0">
              <a:spcBef>
                <a:spcPts val="0"/>
              </a:spcBef>
              <a:spcAft>
                <a:spcPts val="0"/>
              </a:spcAft>
              <a:buClr>
                <a:srgbClr val="000000"/>
              </a:buClr>
              <a:buSzPts val="2800"/>
              <a:buFont typeface="Arial"/>
              <a:buAutoNum type="arabicPeriod"/>
            </a:pPr>
            <a:r>
              <a:rPr lang="en-US" sz="2800">
                <a:solidFill>
                  <a:srgbClr val="000000"/>
                </a:solidFill>
                <a:latin typeface="Arial"/>
                <a:ea typeface="Arial"/>
                <a:cs typeface="Arial"/>
                <a:sym typeface="Arial"/>
              </a:rPr>
              <a:t>Appropriate orientation to the sun</a:t>
            </a:r>
            <a:endParaRPr sz="2800">
              <a:solidFill>
                <a:srgbClr val="000000"/>
              </a:solidFill>
              <a:latin typeface="Arial"/>
              <a:ea typeface="Arial"/>
              <a:cs typeface="Arial"/>
              <a:sym typeface="Arial"/>
            </a:endParaRPr>
          </a:p>
          <a:p>
            <a:pPr marL="514350" marR="0" lvl="0" indent="-514350" algn="l" rtl="0">
              <a:spcBef>
                <a:spcPts val="0"/>
              </a:spcBef>
              <a:spcAft>
                <a:spcPts val="0"/>
              </a:spcAft>
              <a:buClr>
                <a:srgbClr val="000000"/>
              </a:buClr>
              <a:buSzPts val="2800"/>
              <a:buFont typeface="Arial"/>
              <a:buAutoNum type="arabicPeriod"/>
            </a:pPr>
            <a:r>
              <a:rPr lang="en-US" sz="2800">
                <a:solidFill>
                  <a:srgbClr val="000000"/>
                </a:solidFill>
                <a:latin typeface="Arial"/>
                <a:ea typeface="Arial"/>
                <a:cs typeface="Arial"/>
                <a:sym typeface="Arial"/>
              </a:rPr>
              <a:t>Obtain dimensions of the roof structure</a:t>
            </a:r>
            <a:endParaRPr sz="2800">
              <a:solidFill>
                <a:srgbClr val="000000"/>
              </a:solidFill>
              <a:latin typeface="Arial"/>
              <a:ea typeface="Arial"/>
              <a:cs typeface="Arial"/>
              <a:sym typeface="Arial"/>
            </a:endParaRPr>
          </a:p>
          <a:p>
            <a:pPr marL="514350" marR="0" lvl="0" indent="-514350" algn="l" rtl="0">
              <a:spcBef>
                <a:spcPts val="0"/>
              </a:spcBef>
              <a:spcAft>
                <a:spcPts val="0"/>
              </a:spcAft>
              <a:buClr>
                <a:srgbClr val="000000"/>
              </a:buClr>
              <a:buSzPts val="2800"/>
              <a:buFont typeface="Arial"/>
              <a:buAutoNum type="arabicPeriod"/>
            </a:pPr>
            <a:r>
              <a:rPr lang="en-US" sz="2800">
                <a:solidFill>
                  <a:srgbClr val="000000"/>
                </a:solidFill>
                <a:latin typeface="Arial"/>
                <a:ea typeface="Arial"/>
                <a:cs typeface="Arial"/>
                <a:sym typeface="Arial"/>
              </a:rPr>
              <a:t>Aesthetics of the installation</a:t>
            </a:r>
            <a:endParaRPr sz="2800">
              <a:solidFill>
                <a:srgbClr val="000000"/>
              </a:solidFill>
              <a:latin typeface="Arial"/>
              <a:ea typeface="Arial"/>
              <a:cs typeface="Arial"/>
              <a:sym typeface="Arial"/>
            </a:endParaRPr>
          </a:p>
          <a:p>
            <a:pPr marL="514350" marR="0" lvl="0" indent="-514350" algn="l" rtl="0">
              <a:spcBef>
                <a:spcPts val="0"/>
              </a:spcBef>
              <a:spcAft>
                <a:spcPts val="0"/>
              </a:spcAft>
              <a:buClr>
                <a:srgbClr val="000000"/>
              </a:buClr>
              <a:buSzPts val="2800"/>
              <a:buFont typeface="Arial"/>
              <a:buAutoNum type="arabicPeriod"/>
            </a:pPr>
            <a:r>
              <a:rPr lang="en-US" sz="2800">
                <a:solidFill>
                  <a:srgbClr val="000000"/>
                </a:solidFill>
                <a:latin typeface="Arial"/>
                <a:ea typeface="Arial"/>
                <a:cs typeface="Arial"/>
                <a:sym typeface="Arial"/>
              </a:rPr>
              <a:t>The energy consumption of the consumers.</a:t>
            </a:r>
            <a:endParaRPr sz="2800">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1"/>
          <p:cNvSpPr txBox="1"/>
          <p:nvPr/>
        </p:nvSpPr>
        <p:spPr>
          <a:xfrm>
            <a:off x="403608" y="210676"/>
            <a:ext cx="11496766" cy="59715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900" b="1">
                <a:solidFill>
                  <a:srgbClr val="000000"/>
                </a:solidFill>
                <a:latin typeface="Arial"/>
                <a:ea typeface="Arial"/>
                <a:cs typeface="Arial"/>
                <a:sym typeface="Arial"/>
              </a:rPr>
              <a:t>Basic information about the site/location:</a:t>
            </a:r>
            <a:br>
              <a:rPr lang="en-US" sz="2900" b="1">
                <a:solidFill>
                  <a:srgbClr val="000000"/>
                </a:solidFill>
                <a:latin typeface="Arial"/>
                <a:ea typeface="Arial"/>
                <a:cs typeface="Arial"/>
                <a:sym typeface="Arial"/>
              </a:rPr>
            </a:br>
            <a:r>
              <a:rPr lang="en-US" sz="2800">
                <a:solidFill>
                  <a:srgbClr val="000000"/>
                </a:solidFill>
                <a:latin typeface="Arial"/>
                <a:ea typeface="Arial"/>
                <a:cs typeface="Arial"/>
                <a:sym typeface="Arial"/>
              </a:rPr>
              <a:t>Address/Plant Name: For identification</a:t>
            </a:r>
            <a:br>
              <a:rPr lang="en-US" sz="2800">
                <a:solidFill>
                  <a:srgbClr val="000000"/>
                </a:solidFill>
                <a:latin typeface="Arial"/>
                <a:ea typeface="Arial"/>
                <a:cs typeface="Arial"/>
                <a:sym typeface="Arial"/>
              </a:rPr>
            </a:br>
            <a:r>
              <a:rPr lang="en-US" sz="2800">
                <a:solidFill>
                  <a:srgbClr val="000000"/>
                </a:solidFill>
                <a:latin typeface="Arial"/>
                <a:ea typeface="Arial"/>
                <a:cs typeface="Arial"/>
                <a:sym typeface="Arial"/>
              </a:rPr>
              <a:t>Latitude and Longitude: For obtaining the satellite image of the site</a:t>
            </a:r>
            <a:br>
              <a:rPr lang="en-US" sz="2800">
                <a:solidFill>
                  <a:srgbClr val="000000"/>
                </a:solidFill>
                <a:latin typeface="Arial"/>
                <a:ea typeface="Arial"/>
                <a:cs typeface="Arial"/>
                <a:sym typeface="Arial"/>
              </a:rPr>
            </a:br>
            <a:r>
              <a:rPr lang="en-US" sz="2800">
                <a:solidFill>
                  <a:srgbClr val="000000"/>
                </a:solidFill>
                <a:latin typeface="Arial"/>
                <a:ea typeface="Arial"/>
                <a:cs typeface="Arial"/>
                <a:sym typeface="Arial"/>
              </a:rPr>
              <a:t>Details person at the plant (Name, Designation, E-Mail ID and Mob No): For contact details</a:t>
            </a:r>
            <a:br>
              <a:rPr lang="en-US" sz="2800">
                <a:solidFill>
                  <a:srgbClr val="000000"/>
                </a:solidFill>
                <a:latin typeface="Arial"/>
                <a:ea typeface="Arial"/>
                <a:cs typeface="Arial"/>
                <a:sym typeface="Arial"/>
              </a:rPr>
            </a:br>
            <a:r>
              <a:rPr lang="en-US" sz="2800" b="1">
                <a:solidFill>
                  <a:srgbClr val="000000"/>
                </a:solidFill>
                <a:latin typeface="Arial"/>
                <a:ea typeface="Arial"/>
                <a:cs typeface="Arial"/>
                <a:sym typeface="Arial"/>
              </a:rPr>
              <a:t>Information regarding the Electrical Energy Sources:</a:t>
            </a:r>
            <a:br>
              <a:rPr lang="en-US" sz="2800" b="1">
                <a:solidFill>
                  <a:srgbClr val="000000"/>
                </a:solidFill>
                <a:latin typeface="Arial"/>
                <a:ea typeface="Arial"/>
                <a:cs typeface="Arial"/>
                <a:sym typeface="Arial"/>
              </a:rPr>
            </a:br>
            <a:r>
              <a:rPr lang="en-US" sz="2800">
                <a:solidFill>
                  <a:srgbClr val="000000"/>
                </a:solidFill>
                <a:latin typeface="Arial"/>
                <a:ea typeface="Arial"/>
                <a:cs typeface="Arial"/>
                <a:sym typeface="Arial"/>
              </a:rPr>
              <a:t>Sanctioned load from the grid (kVA): Since state policy does not permit more than the specified amount, and varies for different states</a:t>
            </a:r>
            <a:br>
              <a:rPr lang="en-US" sz="2800">
                <a:solidFill>
                  <a:srgbClr val="000000"/>
                </a:solidFill>
                <a:latin typeface="Arial"/>
                <a:ea typeface="Arial"/>
                <a:cs typeface="Arial"/>
                <a:sym typeface="Arial"/>
              </a:rPr>
            </a:br>
            <a:r>
              <a:rPr lang="en-US" sz="2800">
                <a:solidFill>
                  <a:srgbClr val="000000"/>
                </a:solidFill>
                <a:latin typeface="Arial"/>
                <a:ea typeface="Arial"/>
                <a:cs typeface="Arial"/>
                <a:sym typeface="Arial"/>
              </a:rPr>
              <a:t>Connected Load</a:t>
            </a:r>
            <a:br>
              <a:rPr lang="en-US" sz="2800">
                <a:solidFill>
                  <a:srgbClr val="000000"/>
                </a:solidFill>
                <a:latin typeface="Arial"/>
                <a:ea typeface="Arial"/>
                <a:cs typeface="Arial"/>
                <a:sym typeface="Arial"/>
              </a:rPr>
            </a:br>
            <a:r>
              <a:rPr lang="en-US" sz="2800">
                <a:solidFill>
                  <a:srgbClr val="000000"/>
                </a:solidFill>
                <a:latin typeface="Arial"/>
                <a:ea typeface="Arial"/>
                <a:cs typeface="Arial"/>
                <a:sym typeface="Arial"/>
              </a:rPr>
              <a:t>Installed capacity &amp; voltage of transformers</a:t>
            </a:r>
            <a:br>
              <a:rPr lang="en-US" sz="2800">
                <a:solidFill>
                  <a:srgbClr val="000000"/>
                </a:solidFill>
                <a:latin typeface="Arial"/>
                <a:ea typeface="Arial"/>
                <a:cs typeface="Arial"/>
                <a:sym typeface="Arial"/>
              </a:rPr>
            </a:br>
            <a:r>
              <a:rPr lang="en-US" sz="2800">
                <a:solidFill>
                  <a:srgbClr val="000000"/>
                </a:solidFill>
                <a:latin typeface="Arial"/>
                <a:ea typeface="Arial"/>
                <a:cs typeface="Arial"/>
                <a:sym typeface="Arial"/>
              </a:rPr>
              <a:t>Actual connected load (KVA)</a:t>
            </a:r>
            <a:br>
              <a:rPr lang="en-US" sz="2800">
                <a:solidFill>
                  <a:srgbClr val="000000"/>
                </a:solidFill>
                <a:latin typeface="Arial"/>
                <a:ea typeface="Arial"/>
                <a:cs typeface="Arial"/>
                <a:sym typeface="Arial"/>
              </a:rPr>
            </a:br>
            <a:r>
              <a:rPr lang="en-US" sz="2800">
                <a:solidFill>
                  <a:srgbClr val="000000"/>
                </a:solidFill>
                <a:latin typeface="Arial"/>
                <a:ea typeface="Arial"/>
                <a:cs typeface="Arial"/>
                <a:sym typeface="Arial"/>
              </a:rPr>
              <a:t>Power Units consumption per Month / Day</a:t>
            </a:r>
            <a:br>
              <a:rPr lang="en-US" sz="2800">
                <a:solidFill>
                  <a:srgbClr val="000000"/>
                </a:solidFill>
                <a:latin typeface="Arial"/>
                <a:ea typeface="Arial"/>
                <a:cs typeface="Arial"/>
                <a:sym typeface="Arial"/>
              </a:rPr>
            </a:br>
            <a:r>
              <a:rPr lang="en-US" sz="2800">
                <a:solidFill>
                  <a:srgbClr val="000000"/>
                </a:solidFill>
                <a:latin typeface="Arial"/>
                <a:ea typeface="Arial"/>
                <a:cs typeface="Arial"/>
                <a:sym typeface="Arial"/>
              </a:rPr>
              <a:t>Average Unit Cost – Grid</a:t>
            </a:r>
            <a:br>
              <a:rPr lang="en-US" sz="2800">
                <a:solidFill>
                  <a:srgbClr val="000000"/>
                </a:solidFill>
                <a:latin typeface="Arial"/>
                <a:ea typeface="Arial"/>
                <a:cs typeface="Arial"/>
                <a:sym typeface="Arial"/>
              </a:rPr>
            </a:br>
            <a:endParaRPr sz="2800">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2"/>
          <p:cNvSpPr txBox="1"/>
          <p:nvPr/>
        </p:nvSpPr>
        <p:spPr>
          <a:xfrm>
            <a:off x="473976" y="234829"/>
            <a:ext cx="11244049" cy="26568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000000"/>
                </a:solidFill>
                <a:latin typeface="Arial"/>
                <a:ea typeface="Arial"/>
                <a:cs typeface="Arial"/>
                <a:sym typeface="Arial"/>
              </a:rPr>
              <a:t>Important Parameters in Solar Panel Installations</a:t>
            </a:r>
            <a:endParaRPr sz="3200" b="1">
              <a:solidFill>
                <a:srgbClr val="000000"/>
              </a:solidFill>
              <a:latin typeface="Arial"/>
              <a:ea typeface="Arial"/>
              <a:cs typeface="Arial"/>
              <a:sym typeface="Arial"/>
            </a:endParaRPr>
          </a:p>
          <a:p>
            <a:pPr marL="457200" marR="0" lvl="0" indent="-457200" algn="l" rtl="0">
              <a:spcBef>
                <a:spcPts val="0"/>
              </a:spcBef>
              <a:spcAft>
                <a:spcPts val="0"/>
              </a:spcAft>
              <a:buClr>
                <a:srgbClr val="000000"/>
              </a:buClr>
              <a:buSzPts val="2800"/>
              <a:buFont typeface="Noto Sans Symbols"/>
              <a:buChar char="■"/>
            </a:pPr>
            <a:r>
              <a:rPr lang="en-US" sz="2800" b="1">
                <a:solidFill>
                  <a:srgbClr val="000000"/>
                </a:solidFill>
                <a:latin typeface="Arial"/>
                <a:ea typeface="Arial"/>
                <a:cs typeface="Arial"/>
                <a:sym typeface="Arial"/>
              </a:rPr>
              <a:t>Maximum Power (Pmax) </a:t>
            </a:r>
            <a:r>
              <a:rPr lang="en-US" sz="2800">
                <a:solidFill>
                  <a:srgbClr val="000000"/>
                </a:solidFill>
                <a:latin typeface="Arial"/>
                <a:ea typeface="Arial"/>
                <a:cs typeface="Arial"/>
                <a:sym typeface="Arial"/>
              </a:rPr>
              <a:t>Pmax is the highest power output of a solar panel under standard test conditions (STC). ...</a:t>
            </a:r>
            <a:endParaRPr sz="2800">
              <a:solidFill>
                <a:srgbClr val="000000"/>
              </a:solidFill>
              <a:latin typeface="Arial"/>
              <a:ea typeface="Arial"/>
              <a:cs typeface="Arial"/>
              <a:sym typeface="Arial"/>
            </a:endParaRPr>
          </a:p>
          <a:p>
            <a:pPr marL="457200" marR="0" lvl="0" indent="-457200" algn="l" rtl="0">
              <a:spcBef>
                <a:spcPts val="0"/>
              </a:spcBef>
              <a:spcAft>
                <a:spcPts val="0"/>
              </a:spcAft>
              <a:buClr>
                <a:srgbClr val="000000"/>
              </a:buClr>
              <a:buSzPts val="2800"/>
              <a:buFont typeface="Noto Sans Symbols"/>
              <a:buChar char="■"/>
            </a:pPr>
            <a:r>
              <a:rPr lang="en-US" sz="2800" b="1">
                <a:solidFill>
                  <a:srgbClr val="000000"/>
                </a:solidFill>
                <a:latin typeface="Arial"/>
                <a:ea typeface="Arial"/>
                <a:cs typeface="Arial"/>
                <a:sym typeface="Arial"/>
              </a:rPr>
              <a:t>Voltage at Maximum Power (Vmp)</a:t>
            </a:r>
            <a:r>
              <a:rPr lang="en-US" sz="2800">
                <a:solidFill>
                  <a:srgbClr val="000000"/>
                </a:solidFill>
                <a:latin typeface="Arial"/>
                <a:ea typeface="Arial"/>
                <a:cs typeface="Arial"/>
                <a:sym typeface="Arial"/>
              </a:rPr>
              <a:t> The Vmp is the voltage generated by the solar panel when the power output is highest. ...</a:t>
            </a:r>
            <a:endParaRPr sz="2800">
              <a:solidFill>
                <a:srgbClr val="000000"/>
              </a:solidFill>
              <a:latin typeface="Arial"/>
              <a:ea typeface="Arial"/>
              <a:cs typeface="Arial"/>
              <a:sym typeface="Arial"/>
            </a:endParaRPr>
          </a:p>
          <a:p>
            <a:pPr marL="457200" marR="0" lvl="0" indent="-457200" algn="l" rtl="0">
              <a:spcBef>
                <a:spcPts val="0"/>
              </a:spcBef>
              <a:spcAft>
                <a:spcPts val="0"/>
              </a:spcAft>
              <a:buClr>
                <a:srgbClr val="000000"/>
              </a:buClr>
              <a:buSzPts val="2800"/>
              <a:buFont typeface="Noto Sans Symbols"/>
              <a:buChar char="■"/>
            </a:pPr>
            <a:r>
              <a:rPr lang="en-US" sz="2800" b="1">
                <a:solidFill>
                  <a:srgbClr val="000000"/>
                </a:solidFill>
                <a:latin typeface="Arial"/>
                <a:ea typeface="Arial"/>
                <a:cs typeface="Arial"/>
                <a:sym typeface="Arial"/>
              </a:rPr>
              <a:t>Current at Maximum Power (Imp)</a:t>
            </a:r>
            <a:endParaRPr sz="2800" b="1">
              <a:solidFill>
                <a:srgbClr val="000000"/>
              </a:solidFill>
              <a:latin typeface="Arial"/>
              <a:ea typeface="Arial"/>
              <a:cs typeface="Arial"/>
              <a:sym typeface="Arial"/>
            </a:endParaRPr>
          </a:p>
        </p:txBody>
      </p:sp>
      <p:pic>
        <p:nvPicPr>
          <p:cNvPr id="203" name="Google Shape;203;p22"/>
          <p:cNvPicPr preferRelativeResize="0"/>
          <p:nvPr/>
        </p:nvPicPr>
        <p:blipFill rotWithShape="1">
          <a:blip r:embed="rId3">
            <a:alphaModFix/>
          </a:blip>
          <a:srcRect/>
          <a:stretch/>
        </p:blipFill>
        <p:spPr>
          <a:xfrm>
            <a:off x="6953842" y="2569005"/>
            <a:ext cx="4000979" cy="397078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3"/>
          <p:cNvSpPr txBox="1"/>
          <p:nvPr/>
        </p:nvSpPr>
        <p:spPr>
          <a:xfrm>
            <a:off x="0" y="255507"/>
            <a:ext cx="10499899" cy="11328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u="sng">
                <a:solidFill>
                  <a:srgbClr val="000000"/>
                </a:solidFill>
                <a:latin typeface="Arial"/>
                <a:ea typeface="Arial"/>
                <a:cs typeface="Arial"/>
                <a:sym typeface="Arial"/>
              </a:rPr>
              <a:t>Tools involved in installation of system </a:t>
            </a:r>
            <a:endParaRPr sz="3600" b="1" u="sng">
              <a:solidFill>
                <a:srgbClr val="000000"/>
              </a:solidFill>
              <a:latin typeface="Arial"/>
              <a:ea typeface="Arial"/>
              <a:cs typeface="Arial"/>
              <a:sym typeface="Arial"/>
            </a:endParaRPr>
          </a:p>
          <a:p>
            <a:pPr marL="0" marR="0" lvl="0" indent="0" algn="l" rtl="0">
              <a:spcBef>
                <a:spcPts val="0"/>
              </a:spcBef>
              <a:spcAft>
                <a:spcPts val="0"/>
              </a:spcAft>
              <a:buNone/>
            </a:pPr>
            <a:endParaRPr sz="3600" b="1" u="sng">
              <a:solidFill>
                <a:srgbClr val="000000"/>
              </a:solidFill>
              <a:latin typeface="Arial"/>
              <a:ea typeface="Arial"/>
              <a:cs typeface="Arial"/>
              <a:sym typeface="Arial"/>
            </a:endParaRPr>
          </a:p>
        </p:txBody>
      </p:sp>
      <p:sp>
        <p:nvSpPr>
          <p:cNvPr id="209" name="Google Shape;209;p23"/>
          <p:cNvSpPr txBox="1"/>
          <p:nvPr/>
        </p:nvSpPr>
        <p:spPr>
          <a:xfrm>
            <a:off x="237312" y="821926"/>
            <a:ext cx="11717376" cy="60350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rgbClr val="000000"/>
                </a:solidFill>
                <a:latin typeface="Arial"/>
                <a:ea typeface="Arial"/>
                <a:cs typeface="Arial"/>
                <a:sym typeface="Arial"/>
              </a:rPr>
              <a:t>Site Assessment Tools</a:t>
            </a:r>
            <a:endParaRPr sz="3000" b="1">
              <a:solidFill>
                <a:srgbClr val="000000"/>
              </a:solidFill>
              <a:latin typeface="Arial"/>
              <a:ea typeface="Arial"/>
              <a:cs typeface="Arial"/>
              <a:sym typeface="Arial"/>
            </a:endParaRPr>
          </a:p>
          <a:p>
            <a:pPr marL="514350" marR="0" lvl="0" indent="-514350" algn="l" rtl="0">
              <a:spcBef>
                <a:spcPts val="0"/>
              </a:spcBef>
              <a:spcAft>
                <a:spcPts val="0"/>
              </a:spcAft>
              <a:buClr>
                <a:srgbClr val="000000"/>
              </a:buClr>
              <a:buSzPts val="2800"/>
              <a:buFont typeface="Arial"/>
              <a:buAutoNum type="arabicPeriod"/>
            </a:pPr>
            <a:r>
              <a:rPr lang="en-US" sz="2800">
                <a:solidFill>
                  <a:srgbClr val="000000"/>
                </a:solidFill>
                <a:latin typeface="Arial"/>
                <a:ea typeface="Arial"/>
                <a:cs typeface="Arial"/>
                <a:sym typeface="Arial"/>
              </a:rPr>
              <a:t>50-100 ft. tape measure</a:t>
            </a:r>
            <a:endParaRPr sz="2800">
              <a:solidFill>
                <a:srgbClr val="000000"/>
              </a:solidFill>
              <a:latin typeface="Arial"/>
              <a:ea typeface="Arial"/>
              <a:cs typeface="Arial"/>
              <a:sym typeface="Arial"/>
            </a:endParaRPr>
          </a:p>
          <a:p>
            <a:pPr marL="514350" marR="0" lvl="0" indent="-514350" algn="l" rtl="0">
              <a:spcBef>
                <a:spcPts val="0"/>
              </a:spcBef>
              <a:spcAft>
                <a:spcPts val="0"/>
              </a:spcAft>
              <a:buClr>
                <a:srgbClr val="000000"/>
              </a:buClr>
              <a:buSzPts val="2800"/>
              <a:buFont typeface="Arial"/>
              <a:buAutoNum type="arabicPeriod"/>
            </a:pPr>
            <a:r>
              <a:rPr lang="en-US" sz="2800">
                <a:solidFill>
                  <a:srgbClr val="000000"/>
                </a:solidFill>
                <a:latin typeface="Arial"/>
                <a:ea typeface="Arial"/>
                <a:cs typeface="Arial"/>
                <a:sym typeface="Arial"/>
              </a:rPr>
              <a:t>Solar Pathfinder (evaluates the solar energy potential at a site)</a:t>
            </a:r>
            <a:endParaRPr sz="2800">
              <a:solidFill>
                <a:srgbClr val="000000"/>
              </a:solidFill>
              <a:latin typeface="Arial"/>
              <a:ea typeface="Arial"/>
              <a:cs typeface="Arial"/>
              <a:sym typeface="Arial"/>
            </a:endParaRPr>
          </a:p>
          <a:p>
            <a:pPr marL="514350" marR="0" lvl="0" indent="-514350" algn="l" rtl="0">
              <a:spcBef>
                <a:spcPts val="0"/>
              </a:spcBef>
              <a:spcAft>
                <a:spcPts val="0"/>
              </a:spcAft>
              <a:buClr>
                <a:srgbClr val="000000"/>
              </a:buClr>
              <a:buSzPts val="2800"/>
              <a:buFont typeface="Arial"/>
              <a:buAutoNum type="arabicPeriod"/>
            </a:pPr>
            <a:r>
              <a:rPr lang="en-US" sz="2800">
                <a:solidFill>
                  <a:srgbClr val="000000"/>
                </a:solidFill>
                <a:latin typeface="Arial"/>
                <a:ea typeface="Arial"/>
                <a:cs typeface="Arial"/>
                <a:sym typeface="Arial"/>
              </a:rPr>
              <a:t>Compass (not needed if you’re using a Solar Pathfinder)</a:t>
            </a:r>
            <a:endParaRPr sz="2800">
              <a:solidFill>
                <a:srgbClr val="000000"/>
              </a:solidFill>
              <a:latin typeface="Arial"/>
              <a:ea typeface="Arial"/>
              <a:cs typeface="Arial"/>
              <a:sym typeface="Arial"/>
            </a:endParaRPr>
          </a:p>
          <a:p>
            <a:pPr marL="514350" marR="0" lvl="0" indent="-514350" algn="l" rtl="0">
              <a:spcBef>
                <a:spcPts val="0"/>
              </a:spcBef>
              <a:spcAft>
                <a:spcPts val="0"/>
              </a:spcAft>
              <a:buClr>
                <a:srgbClr val="000000"/>
              </a:buClr>
              <a:buSzPts val="2800"/>
              <a:buFont typeface="Arial"/>
              <a:buAutoNum type="arabicPeriod"/>
            </a:pPr>
            <a:r>
              <a:rPr lang="en-US" sz="2800">
                <a:solidFill>
                  <a:srgbClr val="000000"/>
                </a:solidFill>
                <a:latin typeface="Arial"/>
                <a:ea typeface="Arial"/>
                <a:cs typeface="Arial"/>
                <a:sym typeface="Arial"/>
              </a:rPr>
              <a:t>Maps (reference for location latitude and magnetic declination)</a:t>
            </a:r>
            <a:endParaRPr sz="2800">
              <a:solidFill>
                <a:srgbClr val="000000"/>
              </a:solidFill>
              <a:latin typeface="Arial"/>
              <a:ea typeface="Arial"/>
              <a:cs typeface="Arial"/>
              <a:sym typeface="Arial"/>
            </a:endParaRPr>
          </a:p>
          <a:p>
            <a:pPr marL="514350" marR="0" lvl="0" indent="-514350" algn="l" rtl="0">
              <a:spcBef>
                <a:spcPts val="0"/>
              </a:spcBef>
              <a:spcAft>
                <a:spcPts val="0"/>
              </a:spcAft>
              <a:buClr>
                <a:srgbClr val="000000"/>
              </a:buClr>
              <a:buSzPts val="2800"/>
              <a:buFont typeface="Arial"/>
              <a:buAutoNum type="arabicPeriod"/>
            </a:pPr>
            <a:r>
              <a:rPr lang="en-US" sz="2800">
                <a:solidFill>
                  <a:srgbClr val="000000"/>
                </a:solidFill>
                <a:latin typeface="Arial"/>
                <a:ea typeface="Arial"/>
                <a:cs typeface="Arial"/>
                <a:sym typeface="Arial"/>
              </a:rPr>
              <a:t>Digital camera</a:t>
            </a:r>
            <a:endParaRPr sz="280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3100"/>
              <a:buFont typeface="Arial"/>
              <a:buNone/>
            </a:pPr>
            <a:r>
              <a:rPr lang="en-US" sz="3100" b="1">
                <a:solidFill>
                  <a:srgbClr val="000000"/>
                </a:solidFill>
                <a:latin typeface="Arial"/>
                <a:ea typeface="Arial"/>
                <a:cs typeface="Arial"/>
                <a:sym typeface="Arial"/>
              </a:rPr>
              <a:t>Additional Tools to Consider (especially for multiple installations)</a:t>
            </a:r>
            <a:endParaRPr sz="3100" b="1">
              <a:solidFill>
                <a:srgbClr val="000000"/>
              </a:solidFill>
              <a:latin typeface="Arial"/>
              <a:ea typeface="Arial"/>
              <a:cs typeface="Arial"/>
              <a:sym typeface="Arial"/>
            </a:endParaRPr>
          </a:p>
          <a:p>
            <a:pPr marL="514350" marR="0" lvl="0" indent="-514350" algn="l" rtl="0">
              <a:spcBef>
                <a:spcPts val="0"/>
              </a:spcBef>
              <a:spcAft>
                <a:spcPts val="0"/>
              </a:spcAft>
              <a:buClr>
                <a:srgbClr val="000000"/>
              </a:buClr>
              <a:buSzPts val="2800"/>
              <a:buFont typeface="Arial"/>
              <a:buAutoNum type="arabicPeriod"/>
            </a:pPr>
            <a:r>
              <a:rPr lang="en-US" sz="2800">
                <a:solidFill>
                  <a:srgbClr val="000000"/>
                </a:solidFill>
                <a:latin typeface="Arial"/>
                <a:ea typeface="Arial"/>
                <a:cs typeface="Arial"/>
                <a:sym typeface="Arial"/>
              </a:rPr>
              <a:t>DC clamp-on ammeter</a:t>
            </a:r>
            <a:endParaRPr sz="2800">
              <a:solidFill>
                <a:srgbClr val="000000"/>
              </a:solidFill>
              <a:latin typeface="Arial"/>
              <a:ea typeface="Arial"/>
              <a:cs typeface="Arial"/>
              <a:sym typeface="Arial"/>
            </a:endParaRPr>
          </a:p>
          <a:p>
            <a:pPr marL="514350" marR="0" lvl="0" indent="-514350" algn="l" rtl="0">
              <a:spcBef>
                <a:spcPts val="0"/>
              </a:spcBef>
              <a:spcAft>
                <a:spcPts val="0"/>
              </a:spcAft>
              <a:buClr>
                <a:srgbClr val="000000"/>
              </a:buClr>
              <a:buSzPts val="2800"/>
              <a:buFont typeface="Arial"/>
              <a:buAutoNum type="arabicPeriod"/>
            </a:pPr>
            <a:r>
              <a:rPr lang="en-US" sz="2800">
                <a:solidFill>
                  <a:srgbClr val="000000"/>
                </a:solidFill>
                <a:latin typeface="Arial"/>
                <a:ea typeface="Arial"/>
                <a:cs typeface="Arial"/>
                <a:sym typeface="Arial"/>
              </a:rPr>
              <a:t>Reciprocating saw / Jig saw</a:t>
            </a:r>
            <a:endParaRPr sz="2800">
              <a:solidFill>
                <a:srgbClr val="000000"/>
              </a:solidFill>
              <a:latin typeface="Arial"/>
              <a:ea typeface="Arial"/>
              <a:cs typeface="Arial"/>
              <a:sym typeface="Arial"/>
            </a:endParaRPr>
          </a:p>
          <a:p>
            <a:pPr marL="514350" marR="0" lvl="0" indent="-514350" algn="l" rtl="0">
              <a:spcBef>
                <a:spcPts val="0"/>
              </a:spcBef>
              <a:spcAft>
                <a:spcPts val="0"/>
              </a:spcAft>
              <a:buClr>
                <a:srgbClr val="000000"/>
              </a:buClr>
              <a:buSzPts val="2800"/>
              <a:buFont typeface="Arial"/>
              <a:buAutoNum type="arabicPeriod"/>
            </a:pPr>
            <a:r>
              <a:rPr lang="en-US" sz="2800">
                <a:solidFill>
                  <a:srgbClr val="000000"/>
                </a:solidFill>
                <a:latin typeface="Arial"/>
                <a:ea typeface="Arial"/>
                <a:cs typeface="Arial"/>
                <a:sym typeface="Arial"/>
              </a:rPr>
              <a:t>Right angle drill</a:t>
            </a:r>
            <a:endParaRPr sz="2800">
              <a:solidFill>
                <a:srgbClr val="000000"/>
              </a:solidFill>
              <a:latin typeface="Arial"/>
              <a:ea typeface="Arial"/>
              <a:cs typeface="Arial"/>
              <a:sym typeface="Arial"/>
            </a:endParaRPr>
          </a:p>
          <a:p>
            <a:pPr marL="514350" marR="0" lvl="0" indent="-514350" algn="l" rtl="0">
              <a:spcBef>
                <a:spcPts val="0"/>
              </a:spcBef>
              <a:spcAft>
                <a:spcPts val="0"/>
              </a:spcAft>
              <a:buClr>
                <a:srgbClr val="000000"/>
              </a:buClr>
              <a:buSzPts val="2800"/>
              <a:buFont typeface="Arial"/>
              <a:buAutoNum type="arabicPeriod"/>
            </a:pPr>
            <a:r>
              <a:rPr lang="en-US" sz="2800">
                <a:solidFill>
                  <a:srgbClr val="000000"/>
                </a:solidFill>
                <a:latin typeface="Arial"/>
                <a:ea typeface="Arial"/>
                <a:cs typeface="Arial"/>
                <a:sym typeface="Arial"/>
              </a:rPr>
              <a:t>Conduit bender</a:t>
            </a:r>
            <a:endParaRPr sz="2800">
              <a:solidFill>
                <a:srgbClr val="000000"/>
              </a:solidFill>
              <a:latin typeface="Arial"/>
              <a:ea typeface="Arial"/>
              <a:cs typeface="Arial"/>
              <a:sym typeface="Arial"/>
            </a:endParaRPr>
          </a:p>
          <a:p>
            <a:pPr marL="514350" marR="0" lvl="0" indent="-514350" algn="l" rtl="0">
              <a:spcBef>
                <a:spcPts val="0"/>
              </a:spcBef>
              <a:spcAft>
                <a:spcPts val="0"/>
              </a:spcAft>
              <a:buClr>
                <a:srgbClr val="000000"/>
              </a:buClr>
              <a:buSzPts val="2800"/>
              <a:buFont typeface="Arial"/>
              <a:buAutoNum type="arabicPeriod"/>
            </a:pPr>
            <a:r>
              <a:rPr lang="en-US" sz="2800">
                <a:solidFill>
                  <a:srgbClr val="000000"/>
                </a:solidFill>
                <a:latin typeface="Arial"/>
                <a:ea typeface="Arial"/>
                <a:cs typeface="Arial"/>
                <a:sym typeface="Arial"/>
              </a:rPr>
              <a:t>Large crimpers</a:t>
            </a:r>
            <a:endParaRPr sz="2800">
              <a:solidFill>
                <a:srgbClr val="000000"/>
              </a:solidFill>
              <a:latin typeface="Arial"/>
              <a:ea typeface="Arial"/>
              <a:cs typeface="Arial"/>
              <a:sym typeface="Arial"/>
            </a:endParaRPr>
          </a:p>
          <a:p>
            <a:pPr marL="514350" marR="0" lvl="0" indent="-514350" algn="l" rtl="0">
              <a:spcBef>
                <a:spcPts val="0"/>
              </a:spcBef>
              <a:spcAft>
                <a:spcPts val="0"/>
              </a:spcAft>
              <a:buClr>
                <a:srgbClr val="000000"/>
              </a:buClr>
              <a:buSzPts val="2800"/>
              <a:buFont typeface="Arial"/>
              <a:buAutoNum type="arabicPeriod"/>
            </a:pPr>
            <a:r>
              <a:rPr lang="en-US" sz="2800">
                <a:solidFill>
                  <a:srgbClr val="000000"/>
                </a:solidFill>
                <a:latin typeface="Arial"/>
                <a:ea typeface="Arial"/>
                <a:cs typeface="Arial"/>
                <a:sym typeface="Arial"/>
              </a:rPr>
              <a:t>Magnetic wristband for holding bits and parts</a:t>
            </a:r>
            <a:endParaRPr sz="2800">
              <a:solidFill>
                <a:srgbClr val="000000"/>
              </a:solidFill>
              <a:latin typeface="Arial"/>
              <a:ea typeface="Arial"/>
              <a:cs typeface="Arial"/>
              <a:sym typeface="Arial"/>
            </a:endParaRPr>
          </a:p>
          <a:p>
            <a:pPr marL="514350" marR="0" lvl="0" indent="-514350" algn="l" rtl="0">
              <a:spcBef>
                <a:spcPts val="0"/>
              </a:spcBef>
              <a:spcAft>
                <a:spcPts val="0"/>
              </a:spcAft>
              <a:buClr>
                <a:srgbClr val="000000"/>
              </a:buClr>
              <a:buSzPts val="2800"/>
              <a:buFont typeface="Arial"/>
              <a:buAutoNum type="arabicPeriod"/>
            </a:pPr>
            <a:r>
              <a:rPr lang="en-US" sz="2800">
                <a:solidFill>
                  <a:srgbClr val="000000"/>
                </a:solidFill>
                <a:latin typeface="Arial"/>
                <a:ea typeface="Arial"/>
                <a:cs typeface="Arial"/>
                <a:sym typeface="Arial"/>
              </a:rPr>
              <a:t>C-clamp</a:t>
            </a:r>
            <a:endParaRPr sz="2800">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4"/>
          <p:cNvSpPr txBox="1"/>
          <p:nvPr/>
        </p:nvSpPr>
        <p:spPr>
          <a:xfrm>
            <a:off x="223284" y="258538"/>
            <a:ext cx="11745433" cy="62763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100" b="1">
                <a:solidFill>
                  <a:srgbClr val="000000"/>
                </a:solidFill>
                <a:latin typeface="Arial"/>
                <a:ea typeface="Arial"/>
                <a:cs typeface="Arial"/>
                <a:sym typeface="Arial"/>
              </a:rPr>
              <a:t>Basic Tools Needed for Installation</a:t>
            </a:r>
            <a:endParaRPr sz="3100" b="1">
              <a:solidFill>
                <a:srgbClr val="000000"/>
              </a:solidFill>
              <a:latin typeface="Arial"/>
              <a:ea typeface="Arial"/>
              <a:cs typeface="Arial"/>
              <a:sym typeface="Arial"/>
            </a:endParaRPr>
          </a:p>
          <a:p>
            <a:pPr marL="514350" marR="0" lvl="0" indent="-514350" algn="l" rtl="0">
              <a:spcBef>
                <a:spcPts val="0"/>
              </a:spcBef>
              <a:spcAft>
                <a:spcPts val="0"/>
              </a:spcAft>
              <a:buClr>
                <a:srgbClr val="000000"/>
              </a:buClr>
              <a:buSzPts val="2600"/>
              <a:buFont typeface="Arial"/>
              <a:buAutoNum type="arabicPeriod"/>
            </a:pPr>
            <a:r>
              <a:rPr lang="en-US" sz="2600">
                <a:solidFill>
                  <a:srgbClr val="000000"/>
                </a:solidFill>
                <a:latin typeface="Arial"/>
                <a:ea typeface="Arial"/>
                <a:cs typeface="Arial"/>
                <a:sym typeface="Arial"/>
              </a:rPr>
              <a:t>Angle finder</a:t>
            </a:r>
            <a:endParaRPr sz="2600">
              <a:solidFill>
                <a:srgbClr val="000000"/>
              </a:solidFill>
              <a:latin typeface="Arial"/>
              <a:ea typeface="Arial"/>
              <a:cs typeface="Arial"/>
              <a:sym typeface="Arial"/>
            </a:endParaRPr>
          </a:p>
          <a:p>
            <a:pPr marL="514350" marR="0" lvl="0" indent="-514350" algn="l" rtl="0">
              <a:spcBef>
                <a:spcPts val="0"/>
              </a:spcBef>
              <a:spcAft>
                <a:spcPts val="0"/>
              </a:spcAft>
              <a:buClr>
                <a:srgbClr val="000000"/>
              </a:buClr>
              <a:buSzPts val="2600"/>
              <a:buFont typeface="Arial"/>
              <a:buAutoNum type="arabicPeriod"/>
            </a:pPr>
            <a:r>
              <a:rPr lang="en-US" sz="2600">
                <a:solidFill>
                  <a:srgbClr val="000000"/>
                </a:solidFill>
                <a:latin typeface="Arial"/>
                <a:ea typeface="Arial"/>
                <a:cs typeface="Arial"/>
                <a:sym typeface="Arial"/>
              </a:rPr>
              <a:t>Torpedo level</a:t>
            </a:r>
            <a:endParaRPr sz="2600">
              <a:solidFill>
                <a:srgbClr val="000000"/>
              </a:solidFill>
              <a:latin typeface="Arial"/>
              <a:ea typeface="Arial"/>
              <a:cs typeface="Arial"/>
              <a:sym typeface="Arial"/>
            </a:endParaRPr>
          </a:p>
          <a:p>
            <a:pPr marL="514350" marR="0" lvl="0" indent="-514350" algn="l" rtl="0">
              <a:spcBef>
                <a:spcPts val="0"/>
              </a:spcBef>
              <a:spcAft>
                <a:spcPts val="0"/>
              </a:spcAft>
              <a:buClr>
                <a:srgbClr val="000000"/>
              </a:buClr>
              <a:buSzPts val="2600"/>
              <a:buFont typeface="Arial"/>
              <a:buAutoNum type="arabicPeriod"/>
            </a:pPr>
            <a:r>
              <a:rPr lang="en-US" sz="2600">
                <a:solidFill>
                  <a:srgbClr val="000000"/>
                </a:solidFill>
                <a:latin typeface="Arial"/>
                <a:ea typeface="Arial"/>
                <a:cs typeface="Arial"/>
                <a:sym typeface="Arial"/>
              </a:rPr>
              <a:t>Fish tape</a:t>
            </a:r>
            <a:endParaRPr sz="2600">
              <a:solidFill>
                <a:srgbClr val="000000"/>
              </a:solidFill>
              <a:latin typeface="Arial"/>
              <a:ea typeface="Arial"/>
              <a:cs typeface="Arial"/>
              <a:sym typeface="Arial"/>
            </a:endParaRPr>
          </a:p>
          <a:p>
            <a:pPr marL="514350" marR="0" lvl="0" indent="-514350" algn="l" rtl="0">
              <a:spcBef>
                <a:spcPts val="0"/>
              </a:spcBef>
              <a:spcAft>
                <a:spcPts val="0"/>
              </a:spcAft>
              <a:buClr>
                <a:srgbClr val="000000"/>
              </a:buClr>
              <a:buSzPts val="2600"/>
              <a:buFont typeface="Arial"/>
              <a:buAutoNum type="arabicPeriod"/>
            </a:pPr>
            <a:r>
              <a:rPr lang="en-US" sz="2600">
                <a:solidFill>
                  <a:srgbClr val="000000"/>
                </a:solidFill>
                <a:latin typeface="Arial"/>
                <a:ea typeface="Arial"/>
                <a:cs typeface="Arial"/>
                <a:sym typeface="Arial"/>
              </a:rPr>
              <a:t>Chalk line</a:t>
            </a:r>
            <a:endParaRPr sz="2600">
              <a:solidFill>
                <a:srgbClr val="000000"/>
              </a:solidFill>
              <a:latin typeface="Arial"/>
              <a:ea typeface="Arial"/>
              <a:cs typeface="Arial"/>
              <a:sym typeface="Arial"/>
            </a:endParaRPr>
          </a:p>
          <a:p>
            <a:pPr marL="514350" marR="0" lvl="0" indent="-514350" algn="l" rtl="0">
              <a:spcBef>
                <a:spcPts val="0"/>
              </a:spcBef>
              <a:spcAft>
                <a:spcPts val="0"/>
              </a:spcAft>
              <a:buClr>
                <a:srgbClr val="000000"/>
              </a:buClr>
              <a:buSzPts val="2600"/>
              <a:buFont typeface="Arial"/>
              <a:buAutoNum type="arabicPeriod"/>
            </a:pPr>
            <a:r>
              <a:rPr lang="en-US" sz="2600">
                <a:solidFill>
                  <a:srgbClr val="000000"/>
                </a:solidFill>
                <a:latin typeface="Arial"/>
                <a:ea typeface="Arial"/>
                <a:cs typeface="Arial"/>
                <a:sym typeface="Arial"/>
              </a:rPr>
              <a:t>Cordless drill (14.4V or greater), multiple batteries</a:t>
            </a:r>
            <a:endParaRPr sz="2600">
              <a:solidFill>
                <a:srgbClr val="000000"/>
              </a:solidFill>
              <a:latin typeface="Arial"/>
              <a:ea typeface="Arial"/>
              <a:cs typeface="Arial"/>
              <a:sym typeface="Arial"/>
            </a:endParaRPr>
          </a:p>
          <a:p>
            <a:pPr marL="514350" marR="0" lvl="0" indent="-514350" algn="l" rtl="0">
              <a:spcBef>
                <a:spcPts val="0"/>
              </a:spcBef>
              <a:spcAft>
                <a:spcPts val="0"/>
              </a:spcAft>
              <a:buClr>
                <a:srgbClr val="000000"/>
              </a:buClr>
              <a:buSzPts val="2600"/>
              <a:buFont typeface="Arial"/>
              <a:buAutoNum type="arabicPeriod"/>
            </a:pPr>
            <a:r>
              <a:rPr lang="en-US" sz="2600">
                <a:solidFill>
                  <a:srgbClr val="000000"/>
                </a:solidFill>
                <a:latin typeface="Arial"/>
                <a:ea typeface="Arial"/>
                <a:cs typeface="Arial"/>
                <a:sym typeface="Arial"/>
              </a:rPr>
              <a:t>Unibit and multiple drill bits (wood, metal, masonry)</a:t>
            </a:r>
            <a:endParaRPr sz="2600">
              <a:solidFill>
                <a:srgbClr val="000000"/>
              </a:solidFill>
              <a:latin typeface="Arial"/>
              <a:ea typeface="Arial"/>
              <a:cs typeface="Arial"/>
              <a:sym typeface="Arial"/>
            </a:endParaRPr>
          </a:p>
          <a:p>
            <a:pPr marL="514350" marR="0" lvl="0" indent="-514350" algn="l" rtl="0">
              <a:spcBef>
                <a:spcPts val="0"/>
              </a:spcBef>
              <a:spcAft>
                <a:spcPts val="0"/>
              </a:spcAft>
              <a:buClr>
                <a:srgbClr val="000000"/>
              </a:buClr>
              <a:buSzPts val="2600"/>
              <a:buFont typeface="Arial"/>
              <a:buAutoNum type="arabicPeriod"/>
            </a:pPr>
            <a:r>
              <a:rPr lang="en-US" sz="2600">
                <a:solidFill>
                  <a:srgbClr val="000000"/>
                </a:solidFill>
                <a:latin typeface="Arial"/>
                <a:ea typeface="Arial"/>
                <a:cs typeface="Arial"/>
                <a:sym typeface="Arial"/>
              </a:rPr>
              <a:t>Hole saw</a:t>
            </a:r>
            <a:endParaRPr sz="2600">
              <a:solidFill>
                <a:srgbClr val="000000"/>
              </a:solidFill>
              <a:latin typeface="Arial"/>
              <a:ea typeface="Arial"/>
              <a:cs typeface="Arial"/>
              <a:sym typeface="Arial"/>
            </a:endParaRPr>
          </a:p>
          <a:p>
            <a:pPr marL="514350" marR="0" lvl="0" indent="-514350" algn="l" rtl="0">
              <a:spcBef>
                <a:spcPts val="0"/>
              </a:spcBef>
              <a:spcAft>
                <a:spcPts val="0"/>
              </a:spcAft>
              <a:buClr>
                <a:srgbClr val="000000"/>
              </a:buClr>
              <a:buSzPts val="2600"/>
              <a:buFont typeface="Arial"/>
              <a:buAutoNum type="arabicPeriod"/>
            </a:pPr>
            <a:r>
              <a:rPr lang="en-US" sz="2600">
                <a:solidFill>
                  <a:srgbClr val="000000"/>
                </a:solidFill>
                <a:latin typeface="Arial"/>
                <a:ea typeface="Arial"/>
                <a:cs typeface="Arial"/>
                <a:sym typeface="Arial"/>
              </a:rPr>
              <a:t>Hole punch</a:t>
            </a:r>
            <a:endParaRPr sz="2600">
              <a:solidFill>
                <a:srgbClr val="000000"/>
              </a:solidFill>
              <a:latin typeface="Arial"/>
              <a:ea typeface="Arial"/>
              <a:cs typeface="Arial"/>
              <a:sym typeface="Arial"/>
            </a:endParaRPr>
          </a:p>
          <a:p>
            <a:pPr marL="514350" marR="0" lvl="0" indent="-514350" algn="l" rtl="0">
              <a:spcBef>
                <a:spcPts val="0"/>
              </a:spcBef>
              <a:spcAft>
                <a:spcPts val="0"/>
              </a:spcAft>
              <a:buClr>
                <a:srgbClr val="000000"/>
              </a:buClr>
              <a:buSzPts val="2600"/>
              <a:buFont typeface="Arial"/>
              <a:buAutoNum type="arabicPeriod"/>
            </a:pPr>
            <a:r>
              <a:rPr lang="en-US" sz="2600">
                <a:solidFill>
                  <a:srgbClr val="000000"/>
                </a:solidFill>
                <a:latin typeface="Arial"/>
                <a:ea typeface="Arial"/>
                <a:cs typeface="Arial"/>
                <a:sym typeface="Arial"/>
              </a:rPr>
              <a:t>Torque wrench with deep sockets</a:t>
            </a:r>
            <a:endParaRPr sz="2600">
              <a:solidFill>
                <a:srgbClr val="000000"/>
              </a:solidFill>
              <a:latin typeface="Arial"/>
              <a:ea typeface="Arial"/>
              <a:cs typeface="Arial"/>
              <a:sym typeface="Arial"/>
            </a:endParaRPr>
          </a:p>
          <a:p>
            <a:pPr marL="514350" marR="0" lvl="0" indent="-514350" algn="l" rtl="0">
              <a:spcBef>
                <a:spcPts val="0"/>
              </a:spcBef>
              <a:spcAft>
                <a:spcPts val="0"/>
              </a:spcAft>
              <a:buClr>
                <a:srgbClr val="000000"/>
              </a:buClr>
              <a:buSzPts val="2600"/>
              <a:buFont typeface="Arial"/>
              <a:buAutoNum type="arabicPeriod"/>
            </a:pPr>
            <a:r>
              <a:rPr lang="en-US" sz="2600">
                <a:solidFill>
                  <a:srgbClr val="000000"/>
                </a:solidFill>
                <a:latin typeface="Arial"/>
                <a:ea typeface="Arial"/>
                <a:cs typeface="Arial"/>
                <a:sym typeface="Arial"/>
              </a:rPr>
              <a:t>Nut drivers (most common PV sizes are 7/16”, ½”, 9/16”)</a:t>
            </a:r>
            <a:endParaRPr sz="2600">
              <a:solidFill>
                <a:srgbClr val="000000"/>
              </a:solidFill>
              <a:latin typeface="Arial"/>
              <a:ea typeface="Arial"/>
              <a:cs typeface="Arial"/>
              <a:sym typeface="Arial"/>
            </a:endParaRPr>
          </a:p>
          <a:p>
            <a:pPr marL="514350" marR="0" lvl="0" indent="-514350" algn="l" rtl="0">
              <a:spcBef>
                <a:spcPts val="0"/>
              </a:spcBef>
              <a:spcAft>
                <a:spcPts val="0"/>
              </a:spcAft>
              <a:buClr>
                <a:srgbClr val="000000"/>
              </a:buClr>
              <a:buSzPts val="2600"/>
              <a:buFont typeface="Arial"/>
              <a:buAutoNum type="arabicPeriod"/>
            </a:pPr>
            <a:r>
              <a:rPr lang="en-US" sz="2600">
                <a:solidFill>
                  <a:srgbClr val="000000"/>
                </a:solidFill>
                <a:latin typeface="Arial"/>
                <a:ea typeface="Arial"/>
                <a:cs typeface="Arial"/>
                <a:sym typeface="Arial"/>
              </a:rPr>
              <a:t>Hacksaw</a:t>
            </a:r>
            <a:endParaRPr sz="2600">
              <a:solidFill>
                <a:srgbClr val="000000"/>
              </a:solidFill>
              <a:latin typeface="Arial"/>
              <a:ea typeface="Arial"/>
              <a:cs typeface="Arial"/>
              <a:sym typeface="Arial"/>
            </a:endParaRPr>
          </a:p>
          <a:p>
            <a:pPr marL="514350" marR="0" lvl="0" indent="-514350" algn="l" rtl="0">
              <a:spcBef>
                <a:spcPts val="0"/>
              </a:spcBef>
              <a:spcAft>
                <a:spcPts val="0"/>
              </a:spcAft>
              <a:buClr>
                <a:srgbClr val="000000"/>
              </a:buClr>
              <a:buSzPts val="2600"/>
              <a:buFont typeface="Arial"/>
              <a:buAutoNum type="arabicPeriod"/>
            </a:pPr>
            <a:r>
              <a:rPr lang="en-US" sz="2600">
                <a:solidFill>
                  <a:srgbClr val="000000"/>
                </a:solidFill>
                <a:latin typeface="Arial"/>
                <a:ea typeface="Arial"/>
                <a:cs typeface="Arial"/>
                <a:sym typeface="Arial"/>
              </a:rPr>
              <a:t>Tape measure</a:t>
            </a:r>
            <a:endParaRPr sz="2600">
              <a:solidFill>
                <a:srgbClr val="000000"/>
              </a:solidFill>
              <a:latin typeface="Arial"/>
              <a:ea typeface="Arial"/>
              <a:cs typeface="Arial"/>
              <a:sym typeface="Arial"/>
            </a:endParaRPr>
          </a:p>
          <a:p>
            <a:pPr marL="514350" marR="0" lvl="0" indent="-514350" algn="l" rtl="0">
              <a:spcBef>
                <a:spcPts val="0"/>
              </a:spcBef>
              <a:spcAft>
                <a:spcPts val="0"/>
              </a:spcAft>
              <a:buClr>
                <a:srgbClr val="000000"/>
              </a:buClr>
              <a:buSzPts val="2600"/>
              <a:buFont typeface="Arial"/>
              <a:buAutoNum type="arabicPeriod"/>
            </a:pPr>
            <a:r>
              <a:rPr lang="en-US" sz="2600">
                <a:solidFill>
                  <a:srgbClr val="000000"/>
                </a:solidFill>
                <a:latin typeface="Arial"/>
                <a:ea typeface="Arial"/>
                <a:cs typeface="Arial"/>
                <a:sym typeface="Arial"/>
              </a:rPr>
              <a:t>Blanket, cardboard or black plastic to keep modules from going “live” during installation</a:t>
            </a:r>
            <a:endParaRPr sz="2600">
              <a:solidFill>
                <a:srgbClr val="000000"/>
              </a:solidFill>
              <a:latin typeface="Arial"/>
              <a:ea typeface="Arial"/>
              <a:cs typeface="Arial"/>
              <a:sym typeface="Arial"/>
            </a:endParaRPr>
          </a:p>
          <a:p>
            <a:pPr marL="514350" marR="0" lvl="0" indent="-514350" algn="l" rtl="0">
              <a:spcBef>
                <a:spcPts val="0"/>
              </a:spcBef>
              <a:spcAft>
                <a:spcPts val="0"/>
              </a:spcAft>
              <a:buClr>
                <a:srgbClr val="000000"/>
              </a:buClr>
              <a:buSzPts val="2600"/>
              <a:buFont typeface="Arial"/>
              <a:buAutoNum type="arabicPeriod"/>
            </a:pPr>
            <a:r>
              <a:rPr lang="en-US" sz="2600">
                <a:solidFill>
                  <a:srgbClr val="000000"/>
                </a:solidFill>
                <a:latin typeface="Arial"/>
                <a:ea typeface="Arial"/>
                <a:cs typeface="Arial"/>
                <a:sym typeface="Arial"/>
              </a:rPr>
              <a:t>Heavy duty extension cords</a:t>
            </a:r>
            <a:endParaRPr sz="2600">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25"/>
          <p:cNvPicPr preferRelativeResize="0"/>
          <p:nvPr/>
        </p:nvPicPr>
        <p:blipFill rotWithShape="1">
          <a:blip r:embed="rId3">
            <a:alphaModFix/>
          </a:blip>
          <a:srcRect/>
          <a:stretch/>
        </p:blipFill>
        <p:spPr>
          <a:xfrm>
            <a:off x="514765" y="363715"/>
            <a:ext cx="11162468" cy="613057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4" name="Google Shape;224;p26"/>
          <p:cNvPicPr preferRelativeResize="0"/>
          <p:nvPr/>
        </p:nvPicPr>
        <p:blipFill rotWithShape="1">
          <a:blip r:embed="rId3">
            <a:alphaModFix/>
          </a:blip>
          <a:srcRect/>
          <a:stretch/>
        </p:blipFill>
        <p:spPr>
          <a:xfrm>
            <a:off x="803413" y="506498"/>
            <a:ext cx="10811044" cy="6019832"/>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7"/>
          <p:cNvSpPr txBox="1"/>
          <p:nvPr/>
        </p:nvSpPr>
        <p:spPr>
          <a:xfrm>
            <a:off x="203428" y="280925"/>
            <a:ext cx="11785145" cy="10312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u="sng">
                <a:solidFill>
                  <a:srgbClr val="000000"/>
                </a:solidFill>
                <a:latin typeface="Arial"/>
                <a:ea typeface="Arial"/>
                <a:cs typeface="Arial"/>
                <a:sym typeface="Arial"/>
              </a:rPr>
              <a:t>Quality and process standards </a:t>
            </a:r>
            <a:endParaRPr sz="3200" b="1" u="sng">
              <a:solidFill>
                <a:srgbClr val="000000"/>
              </a:solidFill>
              <a:latin typeface="Arial"/>
              <a:ea typeface="Arial"/>
              <a:cs typeface="Arial"/>
              <a:sym typeface="Arial"/>
            </a:endParaRPr>
          </a:p>
          <a:p>
            <a:pPr marL="0" marR="0" lvl="0" indent="0" algn="l" rtl="0">
              <a:spcBef>
                <a:spcPts val="0"/>
              </a:spcBef>
              <a:spcAft>
                <a:spcPts val="0"/>
              </a:spcAft>
              <a:buNone/>
            </a:pPr>
            <a:endParaRPr sz="3200" b="1" u="sng">
              <a:solidFill>
                <a:srgbClr val="000000"/>
              </a:solidFill>
              <a:latin typeface="Arial"/>
              <a:ea typeface="Arial"/>
              <a:cs typeface="Arial"/>
              <a:sym typeface="Arial"/>
            </a:endParaRPr>
          </a:p>
        </p:txBody>
      </p:sp>
      <p:sp>
        <p:nvSpPr>
          <p:cNvPr id="230" name="Google Shape;230;p27"/>
          <p:cNvSpPr txBox="1"/>
          <p:nvPr/>
        </p:nvSpPr>
        <p:spPr>
          <a:xfrm>
            <a:off x="203428" y="796545"/>
            <a:ext cx="11848920" cy="6377940"/>
          </a:xfrm>
          <a:prstGeom prst="rect">
            <a:avLst/>
          </a:prstGeom>
          <a:noFill/>
          <a:ln w="9525" cap="flat" cmpd="sng">
            <a:solidFill>
              <a:srgbClr val="FFE1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000000"/>
                </a:solidFill>
                <a:latin typeface="Arial"/>
                <a:ea typeface="Arial"/>
                <a:cs typeface="Arial"/>
                <a:sym typeface="Arial"/>
              </a:rPr>
              <a:t>The quality of photovoltaic solar panels is an important factor to consider for any solar plant project on the roof or on the ground.</a:t>
            </a:r>
            <a:endParaRPr sz="2800">
              <a:solidFill>
                <a:srgbClr val="000000"/>
              </a:solidFill>
              <a:latin typeface="Arial"/>
              <a:ea typeface="Arial"/>
              <a:cs typeface="Arial"/>
              <a:sym typeface="Arial"/>
            </a:endParaRPr>
          </a:p>
          <a:p>
            <a:pPr marL="0" marR="0" lvl="0" indent="0" algn="l" rtl="0">
              <a:spcBef>
                <a:spcPts val="0"/>
              </a:spcBef>
              <a:spcAft>
                <a:spcPts val="0"/>
              </a:spcAft>
              <a:buNone/>
            </a:pPr>
            <a:r>
              <a:rPr lang="en-US" sz="2800">
                <a:solidFill>
                  <a:srgbClr val="000000"/>
                </a:solidFill>
                <a:latin typeface="Arial"/>
                <a:ea typeface="Arial"/>
                <a:cs typeface="Arial"/>
                <a:sym typeface="Arial"/>
              </a:rPr>
              <a:t>The qualities are following:-</a:t>
            </a:r>
            <a:endParaRPr sz="2800">
              <a:solidFill>
                <a:srgbClr val="000000"/>
              </a:solidFill>
              <a:latin typeface="Arial"/>
              <a:ea typeface="Arial"/>
              <a:cs typeface="Arial"/>
              <a:sym typeface="Arial"/>
            </a:endParaRPr>
          </a:p>
          <a:p>
            <a:pPr marL="514350" marR="0" lvl="0" indent="-514350" algn="l" rtl="0">
              <a:spcBef>
                <a:spcPts val="0"/>
              </a:spcBef>
              <a:spcAft>
                <a:spcPts val="0"/>
              </a:spcAft>
              <a:buClr>
                <a:srgbClr val="000000"/>
              </a:buClr>
              <a:buSzPts val="2800"/>
              <a:buFont typeface="Arial"/>
              <a:buAutoNum type="alphaLcPeriod"/>
            </a:pPr>
            <a:r>
              <a:rPr lang="en-US" sz="2800">
                <a:solidFill>
                  <a:srgbClr val="000000"/>
                </a:solidFill>
                <a:latin typeface="Arial"/>
                <a:ea typeface="Arial"/>
                <a:cs typeface="Arial"/>
                <a:sym typeface="Arial"/>
              </a:rPr>
              <a:t>The guarantee</a:t>
            </a:r>
            <a:endParaRPr sz="2800">
              <a:solidFill>
                <a:srgbClr val="000000"/>
              </a:solidFill>
              <a:latin typeface="Arial"/>
              <a:ea typeface="Arial"/>
              <a:cs typeface="Arial"/>
              <a:sym typeface="Arial"/>
            </a:endParaRPr>
          </a:p>
          <a:p>
            <a:pPr marL="514350" marR="0" lvl="0" indent="-514350" algn="l" rtl="0">
              <a:spcBef>
                <a:spcPts val="0"/>
              </a:spcBef>
              <a:spcAft>
                <a:spcPts val="0"/>
              </a:spcAft>
              <a:buClr>
                <a:srgbClr val="000000"/>
              </a:buClr>
              <a:buSzPts val="2800"/>
              <a:buFont typeface="Arial"/>
              <a:buAutoNum type="alphaLcPeriod"/>
            </a:pPr>
            <a:r>
              <a:rPr lang="en-US" sz="2800">
                <a:solidFill>
                  <a:srgbClr val="000000"/>
                </a:solidFill>
                <a:latin typeface="Arial"/>
                <a:ea typeface="Arial"/>
                <a:cs typeface="Arial"/>
                <a:sym typeface="Arial"/>
              </a:rPr>
              <a:t>Price </a:t>
            </a:r>
            <a:endParaRPr sz="2800">
              <a:solidFill>
                <a:srgbClr val="000000"/>
              </a:solidFill>
              <a:latin typeface="Arial"/>
              <a:ea typeface="Arial"/>
              <a:cs typeface="Arial"/>
              <a:sym typeface="Arial"/>
            </a:endParaRPr>
          </a:p>
          <a:p>
            <a:pPr marL="514350" marR="0" lvl="0" indent="-514350" algn="l" rtl="0">
              <a:spcBef>
                <a:spcPts val="0"/>
              </a:spcBef>
              <a:spcAft>
                <a:spcPts val="0"/>
              </a:spcAft>
              <a:buClr>
                <a:srgbClr val="000000"/>
              </a:buClr>
              <a:buSzPts val="2800"/>
              <a:buFont typeface="Arial"/>
              <a:buAutoNum type="alphaLcPeriod"/>
            </a:pPr>
            <a:r>
              <a:rPr lang="en-US" sz="2800">
                <a:solidFill>
                  <a:srgbClr val="000000"/>
                </a:solidFill>
                <a:latin typeface="Arial"/>
                <a:ea typeface="Arial"/>
                <a:cs typeface="Arial"/>
                <a:sym typeface="Arial"/>
              </a:rPr>
              <a:t>Manufacture, Solar panel technology</a:t>
            </a:r>
            <a:endParaRPr sz="2800">
              <a:solidFill>
                <a:srgbClr val="000000"/>
              </a:solidFill>
              <a:latin typeface="Arial"/>
              <a:ea typeface="Arial"/>
              <a:cs typeface="Arial"/>
              <a:sym typeface="Arial"/>
            </a:endParaRPr>
          </a:p>
          <a:p>
            <a:pPr marL="514350" marR="0" lvl="0" indent="-514350" algn="l" rtl="0">
              <a:spcBef>
                <a:spcPts val="0"/>
              </a:spcBef>
              <a:spcAft>
                <a:spcPts val="0"/>
              </a:spcAft>
              <a:buClr>
                <a:srgbClr val="000000"/>
              </a:buClr>
              <a:buSzPts val="2800"/>
              <a:buFont typeface="Arial"/>
              <a:buAutoNum type="alphaLcPeriod"/>
            </a:pPr>
            <a:r>
              <a:rPr lang="en-US" sz="2800">
                <a:solidFill>
                  <a:srgbClr val="000000"/>
                </a:solidFill>
                <a:latin typeface="Arial"/>
                <a:ea typeface="Arial"/>
                <a:cs typeface="Arial"/>
                <a:sym typeface="Arial"/>
              </a:rPr>
              <a:t>Efficiency of the solar panel</a:t>
            </a:r>
            <a:endParaRPr sz="2800">
              <a:solidFill>
                <a:srgbClr val="000000"/>
              </a:solidFill>
              <a:latin typeface="Arial"/>
              <a:ea typeface="Arial"/>
              <a:cs typeface="Arial"/>
              <a:sym typeface="Arial"/>
            </a:endParaRPr>
          </a:p>
          <a:p>
            <a:pPr marL="514350" marR="0" lvl="0" indent="-514350" algn="l" rtl="0">
              <a:spcBef>
                <a:spcPts val="0"/>
              </a:spcBef>
              <a:spcAft>
                <a:spcPts val="0"/>
              </a:spcAft>
              <a:buClr>
                <a:srgbClr val="000000"/>
              </a:buClr>
              <a:buSzPts val="2800"/>
              <a:buFont typeface="Arial"/>
              <a:buAutoNum type="alphaLcPeriod"/>
            </a:pPr>
            <a:r>
              <a:rPr lang="en-US" sz="2800">
                <a:solidFill>
                  <a:srgbClr val="000000"/>
                </a:solidFill>
                <a:latin typeface="Arial"/>
                <a:ea typeface="Arial"/>
                <a:cs typeface="Arial"/>
                <a:sym typeface="Arial"/>
              </a:rPr>
              <a:t>The by Pass box and the cables:</a:t>
            </a:r>
            <a:endParaRPr sz="2800">
              <a:solidFill>
                <a:srgbClr val="000000"/>
              </a:solidFill>
              <a:latin typeface="Arial"/>
              <a:ea typeface="Arial"/>
              <a:cs typeface="Arial"/>
              <a:sym typeface="Arial"/>
            </a:endParaRPr>
          </a:p>
          <a:p>
            <a:pPr marL="514350" marR="0" lvl="0" indent="-514350" algn="l" rtl="0">
              <a:spcBef>
                <a:spcPts val="0"/>
              </a:spcBef>
              <a:spcAft>
                <a:spcPts val="0"/>
              </a:spcAft>
              <a:buClr>
                <a:srgbClr val="000000"/>
              </a:buClr>
              <a:buSzPts val="2800"/>
              <a:buFont typeface="Arial"/>
              <a:buAutoNum type="alphaLcPeriod"/>
            </a:pPr>
            <a:r>
              <a:rPr lang="en-US" sz="2800">
                <a:solidFill>
                  <a:srgbClr val="000000"/>
                </a:solidFill>
                <a:latin typeface="Arial"/>
                <a:ea typeface="Arial"/>
                <a:cs typeface="Arial"/>
                <a:sym typeface="Arial"/>
              </a:rPr>
              <a:t>The frame of the solar panel:</a:t>
            </a:r>
            <a:endParaRPr sz="2800">
              <a:solidFill>
                <a:srgbClr val="000000"/>
              </a:solidFill>
              <a:latin typeface="Arial"/>
              <a:ea typeface="Arial"/>
              <a:cs typeface="Arial"/>
              <a:sym typeface="Arial"/>
            </a:endParaRPr>
          </a:p>
          <a:p>
            <a:pPr marL="514350" marR="0" lvl="0" indent="-514350" algn="l" rtl="0">
              <a:spcBef>
                <a:spcPts val="0"/>
              </a:spcBef>
              <a:spcAft>
                <a:spcPts val="0"/>
              </a:spcAft>
              <a:buClr>
                <a:srgbClr val="000000"/>
              </a:buClr>
              <a:buSzPts val="2800"/>
              <a:buFont typeface="Arial"/>
              <a:buAutoNum type="alphaLcPeriod"/>
            </a:pPr>
            <a:r>
              <a:rPr lang="en-US" sz="2800">
                <a:solidFill>
                  <a:srgbClr val="000000"/>
                </a:solidFill>
                <a:latin typeface="Arial"/>
                <a:ea typeface="Arial"/>
                <a:cs typeface="Arial"/>
                <a:sym typeface="Arial"/>
              </a:rPr>
              <a:t>Temperature coefficient</a:t>
            </a:r>
            <a:endParaRPr sz="2800">
              <a:solidFill>
                <a:srgbClr val="000000"/>
              </a:solidFill>
              <a:latin typeface="Arial"/>
              <a:ea typeface="Arial"/>
              <a:cs typeface="Arial"/>
              <a:sym typeface="Arial"/>
            </a:endParaRPr>
          </a:p>
          <a:p>
            <a:pPr marL="0" marR="0" lvl="0" indent="0" algn="l" rtl="0">
              <a:spcBef>
                <a:spcPts val="0"/>
              </a:spcBef>
              <a:spcAft>
                <a:spcPts val="0"/>
              </a:spcAft>
              <a:buClr>
                <a:srgbClr val="F46D43"/>
              </a:buClr>
              <a:buSzPts val="2800"/>
              <a:buFont typeface="Arial"/>
              <a:buNone/>
            </a:pPr>
            <a:r>
              <a:rPr lang="en-US" sz="2800" b="1" i="1">
                <a:solidFill>
                  <a:srgbClr val="F46D43"/>
                </a:solidFill>
                <a:latin typeface="Arial"/>
                <a:ea typeface="Arial"/>
                <a:cs typeface="Arial"/>
                <a:sym typeface="Arial"/>
              </a:rPr>
              <a:t>A high temperature coefficient is a sign of a lower quality solar panel. A reasonable number is around 0.5%, also the best solar panels down to 0.3% while 0.7% indicates a poor coefficient in terms of performance and thus a photovoltaic equipment not very reliable.</a:t>
            </a:r>
            <a:endParaRPr sz="2800" b="1" i="1">
              <a:solidFill>
                <a:srgbClr val="F46D43"/>
              </a:solidFill>
              <a:latin typeface="Arial"/>
              <a:ea typeface="Arial"/>
              <a:cs typeface="Arial"/>
              <a:sym typeface="Arial"/>
            </a:endParaRPr>
          </a:p>
          <a:p>
            <a:pPr marL="0" marR="0" lvl="0" indent="0" algn="l" rtl="0">
              <a:spcBef>
                <a:spcPts val="0"/>
              </a:spcBef>
              <a:spcAft>
                <a:spcPts val="0"/>
              </a:spcAft>
              <a:buClr>
                <a:schemeClr val="dk1"/>
              </a:buClr>
              <a:buSzPts val="2800"/>
              <a:buFont typeface="Arial"/>
              <a:buNone/>
            </a:pPr>
            <a:endParaRPr sz="2800" b="1" i="1">
              <a:solidFill>
                <a:srgbClr val="F46D43"/>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8"/>
          <p:cNvSpPr txBox="1"/>
          <p:nvPr/>
        </p:nvSpPr>
        <p:spPr>
          <a:xfrm>
            <a:off x="341756" y="419207"/>
            <a:ext cx="11128070" cy="43459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400" b="1">
                <a:solidFill>
                  <a:srgbClr val="000000"/>
                </a:solidFill>
                <a:latin typeface="Arial"/>
                <a:ea typeface="Arial"/>
                <a:cs typeface="Arial"/>
                <a:sym typeface="Arial"/>
              </a:rPr>
              <a:t>Standards generally used in photovoltaic modules:</a:t>
            </a:r>
            <a:endParaRPr sz="3400" b="1">
              <a:solidFill>
                <a:srgbClr val="000000"/>
              </a:solidFill>
              <a:latin typeface="Arial"/>
              <a:ea typeface="Arial"/>
              <a:cs typeface="Arial"/>
              <a:sym typeface="Arial"/>
            </a:endParaRPr>
          </a:p>
          <a:p>
            <a:pPr marL="0" marR="0" lvl="0" indent="0" algn="l" rtl="0">
              <a:spcBef>
                <a:spcPts val="0"/>
              </a:spcBef>
              <a:spcAft>
                <a:spcPts val="0"/>
              </a:spcAft>
              <a:buNone/>
            </a:pPr>
            <a:r>
              <a:rPr lang="en-US" sz="2800">
                <a:solidFill>
                  <a:srgbClr val="000000"/>
                </a:solidFill>
                <a:latin typeface="Arial"/>
                <a:ea typeface="Arial"/>
                <a:cs typeface="Arial"/>
                <a:sym typeface="Arial"/>
              </a:rPr>
              <a:t>IEC 61215 (crystalline silicon performance), 61646 (thin film performance) and 61730 (all modules, safety)</a:t>
            </a:r>
            <a:endParaRPr sz="2800">
              <a:solidFill>
                <a:srgbClr val="000000"/>
              </a:solidFill>
              <a:latin typeface="Arial"/>
              <a:ea typeface="Arial"/>
              <a:cs typeface="Arial"/>
              <a:sym typeface="Arial"/>
            </a:endParaRPr>
          </a:p>
          <a:p>
            <a:pPr marL="0" marR="0" lvl="0" indent="0" algn="l" rtl="0">
              <a:spcBef>
                <a:spcPts val="0"/>
              </a:spcBef>
              <a:spcAft>
                <a:spcPts val="0"/>
              </a:spcAft>
              <a:buNone/>
            </a:pPr>
            <a:r>
              <a:rPr lang="en-US" sz="2800">
                <a:solidFill>
                  <a:srgbClr val="000000"/>
                </a:solidFill>
                <a:latin typeface="Arial"/>
                <a:ea typeface="Arial"/>
                <a:cs typeface="Arial"/>
                <a:sym typeface="Arial"/>
              </a:rPr>
              <a:t>ISO 9488 Solar energy—Vocabulary.</a:t>
            </a:r>
            <a:endParaRPr sz="2800">
              <a:solidFill>
                <a:srgbClr val="000000"/>
              </a:solidFill>
              <a:latin typeface="Arial"/>
              <a:ea typeface="Arial"/>
              <a:cs typeface="Arial"/>
              <a:sym typeface="Arial"/>
            </a:endParaRPr>
          </a:p>
          <a:p>
            <a:pPr marL="0" marR="0" lvl="0" indent="0" algn="l" rtl="0">
              <a:spcBef>
                <a:spcPts val="0"/>
              </a:spcBef>
              <a:spcAft>
                <a:spcPts val="0"/>
              </a:spcAft>
              <a:buNone/>
            </a:pPr>
            <a:r>
              <a:rPr lang="en-US" sz="2800">
                <a:solidFill>
                  <a:srgbClr val="000000"/>
                </a:solidFill>
                <a:latin typeface="Arial"/>
                <a:ea typeface="Arial"/>
                <a:cs typeface="Arial"/>
                <a:sym typeface="Arial"/>
              </a:rPr>
              <a:t>UL 1703 from Underwriters Laboratories</a:t>
            </a:r>
            <a:endParaRPr sz="2800">
              <a:solidFill>
                <a:srgbClr val="000000"/>
              </a:solidFill>
              <a:latin typeface="Arial"/>
              <a:ea typeface="Arial"/>
              <a:cs typeface="Arial"/>
              <a:sym typeface="Arial"/>
            </a:endParaRPr>
          </a:p>
          <a:p>
            <a:pPr marL="0" marR="0" lvl="0" indent="0" algn="l" rtl="0">
              <a:spcBef>
                <a:spcPts val="0"/>
              </a:spcBef>
              <a:spcAft>
                <a:spcPts val="0"/>
              </a:spcAft>
              <a:buNone/>
            </a:pPr>
            <a:r>
              <a:rPr lang="en-US" sz="2800">
                <a:solidFill>
                  <a:srgbClr val="000000"/>
                </a:solidFill>
                <a:latin typeface="Arial"/>
                <a:ea typeface="Arial"/>
                <a:cs typeface="Arial"/>
                <a:sym typeface="Arial"/>
              </a:rPr>
              <a:t>UL 1741 from Underwriters Laboratories</a:t>
            </a:r>
            <a:endParaRPr sz="2800">
              <a:solidFill>
                <a:srgbClr val="000000"/>
              </a:solidFill>
              <a:latin typeface="Arial"/>
              <a:ea typeface="Arial"/>
              <a:cs typeface="Arial"/>
              <a:sym typeface="Arial"/>
            </a:endParaRPr>
          </a:p>
          <a:p>
            <a:pPr marL="0" marR="0" lvl="0" indent="0" algn="l" rtl="0">
              <a:spcBef>
                <a:spcPts val="0"/>
              </a:spcBef>
              <a:spcAft>
                <a:spcPts val="0"/>
              </a:spcAft>
              <a:buNone/>
            </a:pPr>
            <a:r>
              <a:rPr lang="en-US" sz="2800">
                <a:solidFill>
                  <a:srgbClr val="000000"/>
                </a:solidFill>
                <a:latin typeface="Arial"/>
                <a:ea typeface="Arial"/>
                <a:cs typeface="Arial"/>
                <a:sym typeface="Arial"/>
              </a:rPr>
              <a:t>UL 2703 from Underwriters Laboratories</a:t>
            </a:r>
            <a:endParaRPr sz="2800">
              <a:solidFill>
                <a:srgbClr val="000000"/>
              </a:solidFill>
              <a:latin typeface="Arial"/>
              <a:ea typeface="Arial"/>
              <a:cs typeface="Arial"/>
              <a:sym typeface="Arial"/>
            </a:endParaRPr>
          </a:p>
          <a:p>
            <a:pPr marL="0" marR="0" lvl="0" indent="0" algn="l" rtl="0">
              <a:spcBef>
                <a:spcPts val="0"/>
              </a:spcBef>
              <a:spcAft>
                <a:spcPts val="0"/>
              </a:spcAft>
              <a:buNone/>
            </a:pPr>
            <a:r>
              <a:rPr lang="en-US" sz="2800">
                <a:solidFill>
                  <a:srgbClr val="000000"/>
                </a:solidFill>
                <a:latin typeface="Arial"/>
                <a:ea typeface="Arial"/>
                <a:cs typeface="Arial"/>
                <a:sym typeface="Arial"/>
              </a:rPr>
              <a:t>CE mark</a:t>
            </a:r>
            <a:endParaRPr sz="2800">
              <a:solidFill>
                <a:srgbClr val="000000"/>
              </a:solidFill>
              <a:latin typeface="Arial"/>
              <a:ea typeface="Arial"/>
              <a:cs typeface="Arial"/>
              <a:sym typeface="Arial"/>
            </a:endParaRPr>
          </a:p>
          <a:p>
            <a:pPr marL="0" marR="0" lvl="0" indent="0" algn="l" rtl="0">
              <a:spcBef>
                <a:spcPts val="0"/>
              </a:spcBef>
              <a:spcAft>
                <a:spcPts val="0"/>
              </a:spcAft>
              <a:buNone/>
            </a:pPr>
            <a:r>
              <a:rPr lang="en-US" sz="2800">
                <a:solidFill>
                  <a:srgbClr val="000000"/>
                </a:solidFill>
                <a:latin typeface="Arial"/>
                <a:ea typeface="Arial"/>
                <a:cs typeface="Arial"/>
                <a:sym typeface="Arial"/>
              </a:rPr>
              <a:t>Electrical Safety Tester (EST) Series (EST-460, EST-22V, EST-22H, EST-110).</a:t>
            </a:r>
            <a:endParaRPr sz="2800">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9"/>
          <p:cNvSpPr txBox="1"/>
          <p:nvPr/>
        </p:nvSpPr>
        <p:spPr>
          <a:xfrm>
            <a:off x="238464" y="488348"/>
            <a:ext cx="11715071" cy="477774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3400" b="1">
                <a:solidFill>
                  <a:srgbClr val="000000"/>
                </a:solidFill>
                <a:latin typeface="Arial"/>
                <a:ea typeface="Arial"/>
                <a:cs typeface="Arial"/>
                <a:sym typeface="Arial"/>
              </a:rPr>
              <a:t>Safety measures for solar workers:</a:t>
            </a:r>
            <a:endParaRPr sz="3400" b="1">
              <a:solidFill>
                <a:srgbClr val="000000"/>
              </a:solidFill>
              <a:latin typeface="Arial"/>
              <a:ea typeface="Arial"/>
              <a:cs typeface="Arial"/>
              <a:sym typeface="Arial"/>
            </a:endParaRPr>
          </a:p>
          <a:p>
            <a:pPr marL="457200" marR="0" lvl="0" indent="-457200" algn="l" rtl="0">
              <a:spcBef>
                <a:spcPts val="0"/>
              </a:spcBef>
              <a:spcAft>
                <a:spcPts val="0"/>
              </a:spcAft>
              <a:buClr>
                <a:srgbClr val="000000"/>
              </a:buClr>
              <a:buSzPts val="2800"/>
              <a:buFont typeface="Noto Sans Symbols"/>
              <a:buChar char="■"/>
            </a:pPr>
            <a:r>
              <a:rPr lang="en-US" sz="2800">
                <a:solidFill>
                  <a:srgbClr val="000000"/>
                </a:solidFill>
                <a:latin typeface="Arial"/>
                <a:ea typeface="Arial"/>
                <a:cs typeface="Arial"/>
                <a:sym typeface="Arial"/>
              </a:rPr>
              <a:t>Lift each solar panel with at least two people while applying safe lifting techniques.</a:t>
            </a:r>
            <a:endParaRPr sz="2800">
              <a:solidFill>
                <a:srgbClr val="000000"/>
              </a:solidFill>
              <a:latin typeface="Arial"/>
              <a:ea typeface="Arial"/>
              <a:cs typeface="Arial"/>
              <a:sym typeface="Arial"/>
            </a:endParaRPr>
          </a:p>
          <a:p>
            <a:pPr marL="457200" marR="0" lvl="0" indent="-457200" algn="l" rtl="0">
              <a:spcBef>
                <a:spcPts val="0"/>
              </a:spcBef>
              <a:spcAft>
                <a:spcPts val="0"/>
              </a:spcAft>
              <a:buClr>
                <a:srgbClr val="000000"/>
              </a:buClr>
              <a:buSzPts val="2800"/>
              <a:buFont typeface="Noto Sans Symbols"/>
              <a:buChar char="■"/>
            </a:pPr>
            <a:r>
              <a:rPr lang="en-US" sz="2800">
                <a:solidFill>
                  <a:srgbClr val="000000"/>
                </a:solidFill>
                <a:latin typeface="Arial"/>
                <a:ea typeface="Arial"/>
                <a:cs typeface="Arial"/>
                <a:sym typeface="Arial"/>
              </a:rPr>
              <a:t>Transport solar panels onto and around the work site using mobile carts or forklifts.</a:t>
            </a:r>
            <a:endParaRPr sz="2800">
              <a:solidFill>
                <a:srgbClr val="000000"/>
              </a:solidFill>
              <a:latin typeface="Arial"/>
              <a:ea typeface="Arial"/>
              <a:cs typeface="Arial"/>
              <a:sym typeface="Arial"/>
            </a:endParaRPr>
          </a:p>
          <a:p>
            <a:pPr marL="457200" marR="0" lvl="0" indent="-457200" algn="l" rtl="0">
              <a:spcBef>
                <a:spcPts val="0"/>
              </a:spcBef>
              <a:spcAft>
                <a:spcPts val="0"/>
              </a:spcAft>
              <a:buClr>
                <a:srgbClr val="000000"/>
              </a:buClr>
              <a:buSzPts val="2800"/>
              <a:buFont typeface="Noto Sans Symbols"/>
              <a:buChar char="■"/>
            </a:pPr>
            <a:r>
              <a:rPr lang="en-US" sz="2800">
                <a:solidFill>
                  <a:srgbClr val="000000"/>
                </a:solidFill>
                <a:latin typeface="Arial"/>
                <a:ea typeface="Arial"/>
                <a:cs typeface="Arial"/>
                <a:sym typeface="Arial"/>
              </a:rPr>
              <a:t>Never climb ladders while carrying solar panels. To get solar panels onto rooftops, use properly inspected cranes, hoists or ladder-based winch systems.</a:t>
            </a:r>
            <a:endParaRPr sz="2800">
              <a:solidFill>
                <a:srgbClr val="000000"/>
              </a:solidFill>
              <a:latin typeface="Arial"/>
              <a:ea typeface="Arial"/>
              <a:cs typeface="Arial"/>
              <a:sym typeface="Arial"/>
            </a:endParaRPr>
          </a:p>
          <a:p>
            <a:pPr marL="457200" marR="0" lvl="0" indent="-457200" algn="l" rtl="0">
              <a:spcBef>
                <a:spcPts val="0"/>
              </a:spcBef>
              <a:spcAft>
                <a:spcPts val="0"/>
              </a:spcAft>
              <a:buClr>
                <a:srgbClr val="000000"/>
              </a:buClr>
              <a:buSzPts val="2800"/>
              <a:buFont typeface="Noto Sans Symbols"/>
              <a:buChar char="■"/>
            </a:pPr>
            <a:r>
              <a:rPr lang="en-US" sz="2800">
                <a:solidFill>
                  <a:srgbClr val="000000"/>
                </a:solidFill>
                <a:latin typeface="Arial"/>
                <a:ea typeface="Arial"/>
                <a:cs typeface="Arial"/>
                <a:sym typeface="Arial"/>
              </a:rPr>
              <a:t>Once unpackaged, cover panels with an opaque sheet to prevent heat buildup.</a:t>
            </a:r>
            <a:endParaRPr sz="2800">
              <a:solidFill>
                <a:srgbClr val="000000"/>
              </a:solidFill>
              <a:latin typeface="Arial"/>
              <a:ea typeface="Arial"/>
              <a:cs typeface="Arial"/>
              <a:sym typeface="Arial"/>
            </a:endParaRPr>
          </a:p>
          <a:p>
            <a:pPr marL="457200" marR="0" lvl="0" indent="-457200" algn="l" rtl="0">
              <a:spcBef>
                <a:spcPts val="0"/>
              </a:spcBef>
              <a:spcAft>
                <a:spcPts val="0"/>
              </a:spcAft>
              <a:buClr>
                <a:srgbClr val="000000"/>
              </a:buClr>
              <a:buSzPts val="2800"/>
              <a:buFont typeface="Noto Sans Symbols"/>
              <a:buChar char="■"/>
            </a:pPr>
            <a:r>
              <a:rPr lang="en-US" sz="2800">
                <a:solidFill>
                  <a:srgbClr val="000000"/>
                </a:solidFill>
                <a:latin typeface="Arial"/>
                <a:ea typeface="Arial"/>
                <a:cs typeface="Arial"/>
                <a:sym typeface="Arial"/>
              </a:rPr>
              <a:t>Always wear gloves when handling panels.</a:t>
            </a:r>
            <a:endParaRPr sz="280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3"/>
          <p:cNvSpPr txBox="1"/>
          <p:nvPr/>
        </p:nvSpPr>
        <p:spPr>
          <a:xfrm>
            <a:off x="417385" y="487680"/>
            <a:ext cx="11357228" cy="58826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36363D"/>
                </a:solidFill>
                <a:latin typeface="Arial"/>
                <a:ea typeface="Arial"/>
                <a:cs typeface="Arial"/>
                <a:sym typeface="Arial"/>
              </a:rPr>
              <a:t>DETAIL CONTENTS</a:t>
            </a:r>
            <a:endParaRPr sz="3200" b="1">
              <a:solidFill>
                <a:srgbClr val="36363D"/>
              </a:solidFill>
              <a:latin typeface="Arial"/>
              <a:ea typeface="Arial"/>
              <a:cs typeface="Arial"/>
              <a:sym typeface="Arial"/>
            </a:endParaRPr>
          </a:p>
          <a:p>
            <a:pPr marL="0" marR="0" lvl="0" indent="0" algn="l" rtl="0">
              <a:spcBef>
                <a:spcPts val="0"/>
              </a:spcBef>
              <a:spcAft>
                <a:spcPts val="0"/>
              </a:spcAft>
              <a:buNone/>
            </a:pPr>
            <a:r>
              <a:rPr lang="en-US" sz="3200" b="1">
                <a:solidFill>
                  <a:srgbClr val="36363D"/>
                </a:solidFill>
                <a:latin typeface="Arial"/>
                <a:ea typeface="Arial"/>
                <a:cs typeface="Arial"/>
                <a:sym typeface="Arial"/>
              </a:rPr>
              <a:t>1. Check site conditions, collect tools and raw materials </a:t>
            </a:r>
            <a:endParaRPr sz="3200" b="1">
              <a:solidFill>
                <a:srgbClr val="36363D"/>
              </a:solidFill>
              <a:latin typeface="Arial"/>
              <a:ea typeface="Arial"/>
              <a:cs typeface="Arial"/>
              <a:sym typeface="Arial"/>
            </a:endParaRPr>
          </a:p>
          <a:p>
            <a:pPr marL="0" marR="0" lvl="0" indent="0" algn="l" rtl="0">
              <a:spcBef>
                <a:spcPts val="0"/>
              </a:spcBef>
              <a:spcAft>
                <a:spcPts val="0"/>
              </a:spcAft>
              <a:buNone/>
            </a:pPr>
            <a:r>
              <a:rPr lang="en-US" sz="3200" b="1">
                <a:solidFill>
                  <a:srgbClr val="36363D"/>
                </a:solidFill>
                <a:latin typeface="Arial"/>
                <a:ea typeface="Arial"/>
                <a:cs typeface="Arial"/>
                <a:sym typeface="Arial"/>
              </a:rPr>
              <a:t>1.1. Basics on solar energy and power generation systems </a:t>
            </a:r>
            <a:endParaRPr sz="3200" b="1">
              <a:solidFill>
                <a:srgbClr val="36363D"/>
              </a:solidFill>
              <a:latin typeface="Arial"/>
              <a:ea typeface="Arial"/>
              <a:cs typeface="Arial"/>
              <a:sym typeface="Arial"/>
            </a:endParaRPr>
          </a:p>
          <a:p>
            <a:pPr marL="0" marR="0" lvl="0" indent="0" algn="l" rtl="0">
              <a:spcBef>
                <a:spcPts val="0"/>
              </a:spcBef>
              <a:spcAft>
                <a:spcPts val="0"/>
              </a:spcAft>
              <a:buNone/>
            </a:pPr>
            <a:r>
              <a:rPr lang="en-US" sz="3200" b="1">
                <a:solidFill>
                  <a:srgbClr val="36363D"/>
                </a:solidFill>
                <a:latin typeface="Arial"/>
                <a:ea typeface="Arial"/>
                <a:cs typeface="Arial"/>
                <a:sym typeface="Arial"/>
              </a:rPr>
              <a:t>1.2. Use and handling procedure of solar panels </a:t>
            </a:r>
            <a:endParaRPr sz="3200" b="1">
              <a:solidFill>
                <a:srgbClr val="36363D"/>
              </a:solidFill>
              <a:latin typeface="Arial"/>
              <a:ea typeface="Arial"/>
              <a:cs typeface="Arial"/>
              <a:sym typeface="Arial"/>
            </a:endParaRPr>
          </a:p>
          <a:p>
            <a:pPr marL="0" marR="0" lvl="0" indent="0" algn="l" rtl="0">
              <a:spcBef>
                <a:spcPts val="0"/>
              </a:spcBef>
              <a:spcAft>
                <a:spcPts val="0"/>
              </a:spcAft>
              <a:buNone/>
            </a:pPr>
            <a:r>
              <a:rPr lang="en-US" sz="3200" b="1">
                <a:solidFill>
                  <a:srgbClr val="36363D"/>
                </a:solidFill>
                <a:latin typeface="Arial"/>
                <a:ea typeface="Arial"/>
                <a:cs typeface="Arial"/>
                <a:sym typeface="Arial"/>
              </a:rPr>
              <a:t>1.3. Energy storage, control and conversion </a:t>
            </a:r>
            <a:endParaRPr sz="3200" b="1">
              <a:solidFill>
                <a:srgbClr val="36363D"/>
              </a:solidFill>
              <a:latin typeface="Arial"/>
              <a:ea typeface="Arial"/>
              <a:cs typeface="Arial"/>
              <a:sym typeface="Arial"/>
            </a:endParaRPr>
          </a:p>
          <a:p>
            <a:pPr marL="0" marR="0" lvl="0" indent="0" algn="l" rtl="0">
              <a:spcBef>
                <a:spcPts val="0"/>
              </a:spcBef>
              <a:spcAft>
                <a:spcPts val="0"/>
              </a:spcAft>
              <a:buNone/>
            </a:pPr>
            <a:r>
              <a:rPr lang="en-US" sz="3200" b="1">
                <a:solidFill>
                  <a:srgbClr val="36363D"/>
                </a:solidFill>
                <a:latin typeface="Arial"/>
                <a:ea typeface="Arial"/>
                <a:cs typeface="Arial"/>
                <a:sym typeface="Arial"/>
              </a:rPr>
              <a:t>1.4. Basic electrical system and functioning </a:t>
            </a:r>
            <a:endParaRPr sz="3200" b="1">
              <a:solidFill>
                <a:srgbClr val="36363D"/>
              </a:solidFill>
              <a:latin typeface="Arial"/>
              <a:ea typeface="Arial"/>
              <a:cs typeface="Arial"/>
              <a:sym typeface="Arial"/>
            </a:endParaRPr>
          </a:p>
          <a:p>
            <a:pPr marL="0" marR="0" lvl="0" indent="0" algn="l" rtl="0">
              <a:spcBef>
                <a:spcPts val="0"/>
              </a:spcBef>
              <a:spcAft>
                <a:spcPts val="0"/>
              </a:spcAft>
              <a:buNone/>
            </a:pPr>
            <a:r>
              <a:rPr lang="en-US" sz="3200" b="1">
                <a:solidFill>
                  <a:srgbClr val="36363D"/>
                </a:solidFill>
                <a:latin typeface="Arial"/>
                <a:ea typeface="Arial"/>
                <a:cs typeface="Arial"/>
                <a:sym typeface="Arial"/>
              </a:rPr>
              <a:t>1.5. Mechanical equipment and its functioning </a:t>
            </a:r>
            <a:endParaRPr sz="3200" b="1">
              <a:solidFill>
                <a:srgbClr val="36363D"/>
              </a:solidFill>
              <a:latin typeface="Arial"/>
              <a:ea typeface="Arial"/>
              <a:cs typeface="Arial"/>
              <a:sym typeface="Arial"/>
            </a:endParaRPr>
          </a:p>
          <a:p>
            <a:pPr marL="0" marR="0" lvl="0" indent="0" algn="l" rtl="0">
              <a:spcBef>
                <a:spcPts val="0"/>
              </a:spcBef>
              <a:spcAft>
                <a:spcPts val="0"/>
              </a:spcAft>
              <a:buNone/>
            </a:pPr>
            <a:r>
              <a:rPr lang="en-US" sz="3200" b="1">
                <a:solidFill>
                  <a:srgbClr val="36363D"/>
                </a:solidFill>
                <a:latin typeface="Arial"/>
                <a:ea typeface="Arial"/>
                <a:cs typeface="Arial"/>
                <a:sym typeface="Arial"/>
              </a:rPr>
              <a:t>1.6. Maintenance procedure of equipment</a:t>
            </a:r>
            <a:endParaRPr sz="3200" b="1">
              <a:solidFill>
                <a:srgbClr val="36363D"/>
              </a:solidFill>
              <a:latin typeface="Arial"/>
              <a:ea typeface="Arial"/>
              <a:cs typeface="Arial"/>
              <a:sym typeface="Arial"/>
            </a:endParaRPr>
          </a:p>
          <a:p>
            <a:pPr marL="0" marR="0" lvl="0" indent="0" algn="l" rtl="0">
              <a:spcBef>
                <a:spcPts val="0"/>
              </a:spcBef>
              <a:spcAft>
                <a:spcPts val="0"/>
              </a:spcAft>
              <a:buNone/>
            </a:pPr>
            <a:r>
              <a:rPr lang="en-US" sz="3200" b="1">
                <a:solidFill>
                  <a:srgbClr val="36363D"/>
                </a:solidFill>
                <a:latin typeface="Arial"/>
                <a:ea typeface="Arial"/>
                <a:cs typeface="Arial"/>
                <a:sym typeface="Arial"/>
              </a:rPr>
              <a:t>1.7. Site survey, design and evaluation of various parameters </a:t>
            </a:r>
            <a:endParaRPr sz="3200" b="1">
              <a:solidFill>
                <a:srgbClr val="36363D"/>
              </a:solidFill>
              <a:latin typeface="Arial"/>
              <a:ea typeface="Arial"/>
              <a:cs typeface="Arial"/>
              <a:sym typeface="Arial"/>
            </a:endParaRPr>
          </a:p>
          <a:p>
            <a:pPr marL="0" marR="0" lvl="0" indent="0" algn="l" rtl="0">
              <a:spcBef>
                <a:spcPts val="0"/>
              </a:spcBef>
              <a:spcAft>
                <a:spcPts val="0"/>
              </a:spcAft>
              <a:buNone/>
            </a:pPr>
            <a:r>
              <a:rPr lang="en-US" sz="3200" b="1">
                <a:solidFill>
                  <a:srgbClr val="36363D"/>
                </a:solidFill>
                <a:latin typeface="Arial"/>
                <a:ea typeface="Arial"/>
                <a:cs typeface="Arial"/>
                <a:sym typeface="Arial"/>
              </a:rPr>
              <a:t>1.8. Tools involved in installation of system </a:t>
            </a:r>
            <a:endParaRPr sz="3200" b="1">
              <a:solidFill>
                <a:srgbClr val="36363D"/>
              </a:solidFill>
              <a:latin typeface="Arial"/>
              <a:ea typeface="Arial"/>
              <a:cs typeface="Arial"/>
              <a:sym typeface="Arial"/>
            </a:endParaRPr>
          </a:p>
          <a:p>
            <a:pPr marL="0" marR="0" lvl="0" indent="0" algn="l" rtl="0">
              <a:spcBef>
                <a:spcPts val="0"/>
              </a:spcBef>
              <a:spcAft>
                <a:spcPts val="0"/>
              </a:spcAft>
              <a:buNone/>
            </a:pPr>
            <a:r>
              <a:rPr lang="en-US" sz="3200" b="1">
                <a:solidFill>
                  <a:srgbClr val="36363D"/>
                </a:solidFill>
                <a:latin typeface="Arial"/>
                <a:ea typeface="Arial"/>
                <a:cs typeface="Arial"/>
                <a:sym typeface="Arial"/>
              </a:rPr>
              <a:t>1.9. Quality and process standards </a:t>
            </a:r>
            <a:endParaRPr sz="3200" b="1">
              <a:solidFill>
                <a:srgbClr val="36363D"/>
              </a:solidFill>
              <a:latin typeface="Arial"/>
              <a:ea typeface="Arial"/>
              <a:cs typeface="Arial"/>
              <a:sym typeface="Arial"/>
            </a:endParaRPr>
          </a:p>
          <a:p>
            <a:pPr marL="0" marR="0" lvl="0" indent="0" algn="l" rtl="0">
              <a:spcBef>
                <a:spcPts val="0"/>
              </a:spcBef>
              <a:spcAft>
                <a:spcPts val="0"/>
              </a:spcAft>
              <a:buNone/>
            </a:pPr>
            <a:r>
              <a:rPr lang="en-US" sz="3200" b="1">
                <a:solidFill>
                  <a:srgbClr val="36363D"/>
                </a:solidFill>
                <a:latin typeface="Arial"/>
                <a:ea typeface="Arial"/>
                <a:cs typeface="Arial"/>
                <a:sym typeface="Arial"/>
              </a:rPr>
              <a:t>1.10. Occupational health and safety standards </a:t>
            </a:r>
            <a:endParaRPr sz="3200" b="1">
              <a:solidFill>
                <a:srgbClr val="36363D"/>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0"/>
          <p:cNvSpPr txBox="1"/>
          <p:nvPr/>
        </p:nvSpPr>
        <p:spPr>
          <a:xfrm>
            <a:off x="4946281" y="244390"/>
            <a:ext cx="8879193" cy="14122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u="sng">
                <a:solidFill>
                  <a:srgbClr val="BF0000"/>
                </a:solidFill>
                <a:latin typeface="Arial"/>
                <a:ea typeface="Arial"/>
                <a:cs typeface="Arial"/>
                <a:sym typeface="Arial"/>
              </a:rPr>
              <a:t>INSTALLATION OF SOLAR </a:t>
            </a:r>
            <a:endParaRPr sz="4400" b="1" u="sng">
              <a:solidFill>
                <a:srgbClr val="BF0000"/>
              </a:solidFill>
              <a:latin typeface="Arial"/>
              <a:ea typeface="Arial"/>
              <a:cs typeface="Arial"/>
              <a:sym typeface="Arial"/>
            </a:endParaRPr>
          </a:p>
          <a:p>
            <a:pPr marL="0" marR="0" lvl="0" indent="0" algn="l" rtl="0">
              <a:spcBef>
                <a:spcPts val="0"/>
              </a:spcBef>
              <a:spcAft>
                <a:spcPts val="0"/>
              </a:spcAft>
              <a:buNone/>
            </a:pPr>
            <a:r>
              <a:rPr lang="en-US" sz="4400" b="1" u="sng">
                <a:solidFill>
                  <a:srgbClr val="BF0000"/>
                </a:solidFill>
                <a:latin typeface="Arial"/>
                <a:ea typeface="Arial"/>
                <a:cs typeface="Arial"/>
                <a:sym typeface="Arial"/>
              </a:rPr>
              <a:t>PANEL </a:t>
            </a:r>
            <a:endParaRPr sz="4400" b="1" u="sng">
              <a:solidFill>
                <a:srgbClr val="BF0000"/>
              </a:solidFill>
              <a:latin typeface="Arial"/>
              <a:ea typeface="Arial"/>
              <a:cs typeface="Arial"/>
              <a:sym typeface="Arial"/>
            </a:endParaRPr>
          </a:p>
        </p:txBody>
      </p:sp>
      <p:sp>
        <p:nvSpPr>
          <p:cNvPr id="246" name="Google Shape;246;p30"/>
          <p:cNvSpPr txBox="1"/>
          <p:nvPr/>
        </p:nvSpPr>
        <p:spPr>
          <a:xfrm>
            <a:off x="293203" y="542839"/>
            <a:ext cx="4000000" cy="8153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900" b="1">
                <a:solidFill>
                  <a:srgbClr val="000000"/>
                </a:solidFill>
                <a:latin typeface="Arial"/>
                <a:ea typeface="Arial"/>
                <a:cs typeface="Arial"/>
                <a:sym typeface="Arial"/>
              </a:rPr>
              <a:t>CHAPTER- 2</a:t>
            </a:r>
            <a:endParaRPr sz="4900" b="1">
              <a:solidFill>
                <a:srgbClr val="000000"/>
              </a:solidFill>
              <a:latin typeface="Arial"/>
              <a:ea typeface="Arial"/>
              <a:cs typeface="Arial"/>
              <a:sym typeface="Arial"/>
            </a:endParaRPr>
          </a:p>
        </p:txBody>
      </p:sp>
      <p:sp>
        <p:nvSpPr>
          <p:cNvPr id="247" name="Google Shape;247;p30"/>
          <p:cNvSpPr txBox="1"/>
          <p:nvPr/>
        </p:nvSpPr>
        <p:spPr>
          <a:xfrm>
            <a:off x="142875" y="1656629"/>
            <a:ext cx="11906248" cy="48158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100" b="1">
                <a:solidFill>
                  <a:srgbClr val="000000"/>
                </a:solidFill>
                <a:latin typeface="Arial"/>
                <a:ea typeface="Arial"/>
                <a:cs typeface="Arial"/>
                <a:sym typeface="Arial"/>
              </a:rPr>
              <a:t>Solar energy system components:-</a:t>
            </a:r>
            <a:endParaRPr sz="3100" b="1">
              <a:solidFill>
                <a:srgbClr val="000000"/>
              </a:solidFill>
              <a:latin typeface="Arial"/>
              <a:ea typeface="Arial"/>
              <a:cs typeface="Arial"/>
              <a:sym typeface="Arial"/>
            </a:endParaRPr>
          </a:p>
          <a:p>
            <a:pPr marL="0" marR="0" lvl="0" indent="0" algn="l" rtl="0">
              <a:spcBef>
                <a:spcPts val="0"/>
              </a:spcBef>
              <a:spcAft>
                <a:spcPts val="0"/>
              </a:spcAft>
              <a:buNone/>
            </a:pPr>
            <a:r>
              <a:rPr lang="en-US" sz="3100" b="1">
                <a:solidFill>
                  <a:srgbClr val="000000"/>
                </a:solidFill>
                <a:latin typeface="Arial"/>
                <a:ea typeface="Arial"/>
                <a:cs typeface="Arial"/>
                <a:sym typeface="Arial"/>
              </a:rPr>
              <a:t> </a:t>
            </a:r>
            <a:r>
              <a:rPr lang="en-US" sz="3100" b="0">
                <a:solidFill>
                  <a:srgbClr val="000000"/>
                </a:solidFill>
                <a:latin typeface="Arial"/>
                <a:ea typeface="Arial"/>
                <a:cs typeface="Arial"/>
                <a:sym typeface="Arial"/>
              </a:rPr>
              <a:t>The four major components of a solar energy system are the panels, inverter(s), racking and solar battery storage unit(s) (if desired).</a:t>
            </a:r>
            <a:endParaRPr sz="3100" b="1">
              <a:solidFill>
                <a:srgbClr val="000000"/>
              </a:solidFill>
              <a:latin typeface="Arial"/>
              <a:ea typeface="Arial"/>
              <a:cs typeface="Arial"/>
              <a:sym typeface="Arial"/>
            </a:endParaRPr>
          </a:p>
          <a:p>
            <a:pPr marL="457200" marR="0" lvl="0" indent="-457200" algn="l" rtl="0">
              <a:spcBef>
                <a:spcPts val="0"/>
              </a:spcBef>
              <a:spcAft>
                <a:spcPts val="0"/>
              </a:spcAft>
              <a:buClr>
                <a:srgbClr val="000000"/>
              </a:buClr>
              <a:buSzPts val="3500"/>
              <a:buFont typeface="Noto Sans Symbols"/>
              <a:buChar char="■"/>
            </a:pPr>
            <a:r>
              <a:rPr lang="en-US" sz="3500" b="1">
                <a:solidFill>
                  <a:srgbClr val="000000"/>
                </a:solidFill>
                <a:latin typeface="Arial"/>
                <a:ea typeface="Arial"/>
                <a:cs typeface="Arial"/>
                <a:sym typeface="Arial"/>
              </a:rPr>
              <a:t>Panels</a:t>
            </a:r>
            <a:endParaRPr sz="3500" b="1">
              <a:solidFill>
                <a:srgbClr val="000000"/>
              </a:solidFill>
              <a:latin typeface="Arial"/>
              <a:ea typeface="Arial"/>
              <a:cs typeface="Arial"/>
              <a:sym typeface="Arial"/>
            </a:endParaRPr>
          </a:p>
          <a:p>
            <a:pPr marL="0" marR="0" lvl="0" indent="0" algn="l" rtl="0">
              <a:spcBef>
                <a:spcPts val="0"/>
              </a:spcBef>
              <a:spcAft>
                <a:spcPts val="0"/>
              </a:spcAft>
              <a:buNone/>
            </a:pPr>
            <a:r>
              <a:rPr lang="en-US" sz="3100" b="0">
                <a:solidFill>
                  <a:srgbClr val="000000"/>
                </a:solidFill>
                <a:latin typeface="Arial"/>
                <a:ea typeface="Arial"/>
                <a:cs typeface="Arial"/>
                <a:sym typeface="Arial"/>
              </a:rPr>
              <a:t>Solar panels are the most visible element of your system, which is why you’re likely the most familiar with it.The way that solar panels work is that the panels generate DC electricity as sunlight, or solar irradiation, stimulates electrons to move though solar cells that are in-built into the solar panels. </a:t>
            </a:r>
            <a:endParaRPr sz="3100" b="1">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1"/>
          <p:cNvSpPr txBox="1"/>
          <p:nvPr/>
        </p:nvSpPr>
        <p:spPr>
          <a:xfrm>
            <a:off x="458767" y="206834"/>
            <a:ext cx="11274466" cy="61239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000000"/>
                </a:solidFill>
                <a:latin typeface="Arial"/>
                <a:ea typeface="Arial"/>
                <a:cs typeface="Arial"/>
                <a:sym typeface="Arial"/>
              </a:rPr>
              <a:t>Technology – Polycrystalline or Monocrystalline Panels?</a:t>
            </a:r>
            <a:endParaRPr sz="3200" b="1">
              <a:solidFill>
                <a:srgbClr val="000000"/>
              </a:solidFill>
              <a:latin typeface="Arial"/>
              <a:ea typeface="Arial"/>
              <a:cs typeface="Arial"/>
              <a:sym typeface="Arial"/>
            </a:endParaRPr>
          </a:p>
          <a:p>
            <a:pPr marL="0" marR="0" lvl="0" indent="0" algn="l" rtl="0">
              <a:spcBef>
                <a:spcPts val="0"/>
              </a:spcBef>
              <a:spcAft>
                <a:spcPts val="0"/>
              </a:spcAft>
              <a:buNone/>
            </a:pPr>
            <a:r>
              <a:rPr lang="en-US" sz="2800" b="1">
                <a:solidFill>
                  <a:srgbClr val="000000"/>
                </a:solidFill>
                <a:latin typeface="Arial"/>
                <a:ea typeface="Arial"/>
                <a:cs typeface="Arial"/>
                <a:sym typeface="Arial"/>
              </a:rPr>
              <a:t>Monocrystalline</a:t>
            </a:r>
            <a:r>
              <a:rPr lang="en-US" sz="2800">
                <a:solidFill>
                  <a:srgbClr val="000000"/>
                </a:solidFill>
                <a:latin typeface="Arial"/>
                <a:ea typeface="Arial"/>
                <a:cs typeface="Arial"/>
                <a:sym typeface="Arial"/>
              </a:rPr>
              <a:t> panels consist of singular large crystals, are darker in colour, even in aesthetic consistancy and, as a result of the production process, the corners of cells are usually missing.</a:t>
            </a:r>
            <a:endParaRPr sz="2800">
              <a:solidFill>
                <a:srgbClr val="000000"/>
              </a:solidFill>
              <a:latin typeface="Arial"/>
              <a:ea typeface="Arial"/>
              <a:cs typeface="Arial"/>
              <a:sym typeface="Arial"/>
            </a:endParaRPr>
          </a:p>
          <a:p>
            <a:pPr marL="0" marR="0" lvl="0" indent="0" algn="l" rtl="0">
              <a:spcBef>
                <a:spcPts val="0"/>
              </a:spcBef>
              <a:spcAft>
                <a:spcPts val="0"/>
              </a:spcAft>
              <a:buNone/>
            </a:pPr>
            <a:r>
              <a:rPr lang="en-US" sz="2800" b="1">
                <a:solidFill>
                  <a:srgbClr val="000000"/>
                </a:solidFill>
                <a:latin typeface="Arial"/>
                <a:ea typeface="Arial"/>
                <a:cs typeface="Arial"/>
                <a:sym typeface="Arial"/>
              </a:rPr>
              <a:t>Polycrystalline</a:t>
            </a:r>
            <a:r>
              <a:rPr lang="en-US" sz="2800">
                <a:solidFill>
                  <a:srgbClr val="000000"/>
                </a:solidFill>
                <a:latin typeface="Arial"/>
                <a:ea typeface="Arial"/>
                <a:cs typeface="Arial"/>
                <a:sym typeface="Arial"/>
              </a:rPr>
              <a:t> panels consist of multiple smaller crystals, can be light or dark blue in colour and have variation in texture where some patches are lighter than others.</a:t>
            </a:r>
            <a:endParaRPr sz="2800">
              <a:solidFill>
                <a:srgbClr val="000000"/>
              </a:solidFill>
              <a:latin typeface="Arial"/>
              <a:ea typeface="Arial"/>
              <a:cs typeface="Arial"/>
              <a:sym typeface="Arial"/>
            </a:endParaRPr>
          </a:p>
          <a:p>
            <a:pPr marL="457200" marR="0" lvl="0" indent="-457200" algn="l" rtl="0">
              <a:spcBef>
                <a:spcPts val="0"/>
              </a:spcBef>
              <a:spcAft>
                <a:spcPts val="0"/>
              </a:spcAft>
              <a:buClr>
                <a:srgbClr val="000000"/>
              </a:buClr>
              <a:buSzPts val="3500"/>
              <a:buFont typeface="Noto Sans Symbols"/>
              <a:buChar char="■"/>
            </a:pPr>
            <a:r>
              <a:rPr lang="en-US" sz="3500" b="1">
                <a:solidFill>
                  <a:srgbClr val="000000"/>
                </a:solidFill>
                <a:latin typeface="Arial"/>
                <a:ea typeface="Arial"/>
                <a:cs typeface="Arial"/>
                <a:sym typeface="Arial"/>
              </a:rPr>
              <a:t>Inverters</a:t>
            </a:r>
            <a:endParaRPr sz="3500" b="1">
              <a:solidFill>
                <a:srgbClr val="000000"/>
              </a:solidFill>
              <a:latin typeface="Arial"/>
              <a:ea typeface="Arial"/>
              <a:cs typeface="Arial"/>
              <a:sym typeface="Arial"/>
            </a:endParaRPr>
          </a:p>
          <a:p>
            <a:pPr marL="0" marR="0" lvl="0" indent="0" algn="l" rtl="0">
              <a:spcBef>
                <a:spcPts val="0"/>
              </a:spcBef>
              <a:spcAft>
                <a:spcPts val="0"/>
              </a:spcAft>
              <a:buNone/>
            </a:pPr>
            <a:r>
              <a:rPr lang="en-US" sz="2800">
                <a:solidFill>
                  <a:srgbClr val="000000"/>
                </a:solidFill>
                <a:latin typeface="Arial"/>
                <a:ea typeface="Arial"/>
                <a:cs typeface="Arial"/>
                <a:sym typeface="Arial"/>
              </a:rPr>
              <a:t>Inverters are a crucial part of any solar energy system. Their purpose is to convert the DC electricity that the solar panels produce into 240V AC electricity, which is what powers everything in your home. The inverter is a hardworking piece of equipment that works constantly throughout the lifetime of your system – so it tends to be the piece most likely to have faults.</a:t>
            </a:r>
            <a:endParaRPr sz="2800">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2"/>
          <p:cNvSpPr txBox="1"/>
          <p:nvPr/>
        </p:nvSpPr>
        <p:spPr>
          <a:xfrm>
            <a:off x="298853" y="234830"/>
            <a:ext cx="11564991" cy="6377940"/>
          </a:xfrm>
          <a:prstGeom prst="rect">
            <a:avLst/>
          </a:prstGeom>
          <a:noFill/>
          <a:ln>
            <a:noFill/>
          </a:ln>
        </p:spPr>
        <p:txBody>
          <a:bodyPr spcFirstLastPara="1" wrap="square" lIns="91425" tIns="45700" rIns="91425" bIns="45700" anchor="t" anchorCtr="0">
            <a:spAutoFit/>
          </a:bodyPr>
          <a:lstStyle/>
          <a:p>
            <a:pPr marL="571500" marR="0" lvl="0" indent="-571500" algn="l" rtl="0">
              <a:spcBef>
                <a:spcPts val="0"/>
              </a:spcBef>
              <a:spcAft>
                <a:spcPts val="0"/>
              </a:spcAft>
              <a:buClr>
                <a:srgbClr val="000000"/>
              </a:buClr>
              <a:buSzPts val="4000"/>
              <a:buFont typeface="Noto Sans Symbols"/>
              <a:buChar char="■"/>
            </a:pPr>
            <a:r>
              <a:rPr lang="en-US" sz="4000" b="1">
                <a:solidFill>
                  <a:srgbClr val="000000"/>
                </a:solidFill>
                <a:latin typeface="Arial"/>
                <a:ea typeface="Arial"/>
                <a:cs typeface="Arial"/>
                <a:sym typeface="Arial"/>
              </a:rPr>
              <a:t>Racking</a:t>
            </a:r>
            <a:endParaRPr sz="4000" b="1">
              <a:solidFill>
                <a:srgbClr val="000000"/>
              </a:solidFill>
              <a:latin typeface="Arial"/>
              <a:ea typeface="Arial"/>
              <a:cs typeface="Arial"/>
              <a:sym typeface="Arial"/>
            </a:endParaRPr>
          </a:p>
          <a:p>
            <a:pPr marL="0" marR="0" lvl="0" indent="0" algn="l" rtl="0">
              <a:spcBef>
                <a:spcPts val="0"/>
              </a:spcBef>
              <a:spcAft>
                <a:spcPts val="0"/>
              </a:spcAft>
              <a:buNone/>
            </a:pPr>
            <a:r>
              <a:rPr lang="en-US" sz="2800">
                <a:solidFill>
                  <a:srgbClr val="000000"/>
                </a:solidFill>
                <a:latin typeface="Arial"/>
                <a:ea typeface="Arial"/>
                <a:cs typeface="Arial"/>
                <a:sym typeface="Arial"/>
              </a:rPr>
              <a:t>The third main component of a solar energy system is the racking/mounting. This is what securely attaches your panels to your roof. Racking / mounting will not be a decision you need to lose sleep over. Any reputable solar provider will use quality racking equipment from brands like Radiant or Sunlock, which are Australian made</a:t>
            </a:r>
            <a:endParaRPr sz="2800">
              <a:solidFill>
                <a:srgbClr val="000000"/>
              </a:solidFill>
              <a:latin typeface="Arial"/>
              <a:ea typeface="Arial"/>
              <a:cs typeface="Arial"/>
              <a:sym typeface="Arial"/>
            </a:endParaRPr>
          </a:p>
          <a:p>
            <a:pPr marL="571500" marR="0" lvl="0" indent="-571500" algn="l" rtl="0">
              <a:spcBef>
                <a:spcPts val="0"/>
              </a:spcBef>
              <a:spcAft>
                <a:spcPts val="0"/>
              </a:spcAft>
              <a:buClr>
                <a:srgbClr val="000000"/>
              </a:buClr>
              <a:buSzPts val="4400"/>
              <a:buFont typeface="Noto Sans Symbols"/>
              <a:buChar char="■"/>
            </a:pPr>
            <a:r>
              <a:rPr lang="en-US" sz="4400" b="1">
                <a:solidFill>
                  <a:srgbClr val="000000"/>
                </a:solidFill>
                <a:latin typeface="Arial"/>
                <a:ea typeface="Arial"/>
                <a:cs typeface="Arial"/>
                <a:sym typeface="Arial"/>
              </a:rPr>
              <a:t>Batteries</a:t>
            </a:r>
            <a:endParaRPr sz="4400" b="1">
              <a:solidFill>
                <a:srgbClr val="000000"/>
              </a:solidFill>
              <a:latin typeface="Arial"/>
              <a:ea typeface="Arial"/>
              <a:cs typeface="Arial"/>
              <a:sym typeface="Arial"/>
            </a:endParaRPr>
          </a:p>
          <a:p>
            <a:pPr marL="0" marR="0" lvl="0" indent="0" algn="l" rtl="0">
              <a:spcBef>
                <a:spcPts val="0"/>
              </a:spcBef>
              <a:spcAft>
                <a:spcPts val="0"/>
              </a:spcAft>
              <a:buNone/>
            </a:pPr>
            <a:r>
              <a:rPr lang="en-US" sz="2800">
                <a:solidFill>
                  <a:srgbClr val="000000"/>
                </a:solidFill>
                <a:latin typeface="Arial"/>
                <a:ea typeface="Arial"/>
                <a:cs typeface="Arial"/>
                <a:sym typeface="Arial"/>
              </a:rPr>
              <a:t>Batteries are used to store energy generated during the day to be used throughout the night when the system is no longer generating power. Battery technology is quickly developing into a more feasible option for those who primarily use their energy in the evenings. We have installed battery systems for major clients such as PCYC Queensland and schools like Bundaberg Christian College, who operate sporting facilities and boarding colleges that require energy throughout the night.</a:t>
            </a:r>
            <a:endParaRPr sz="2800">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3"/>
          <p:cNvSpPr txBox="1"/>
          <p:nvPr/>
        </p:nvSpPr>
        <p:spPr>
          <a:xfrm>
            <a:off x="450990" y="545967"/>
            <a:ext cx="11290018" cy="3876040"/>
          </a:xfrm>
          <a:prstGeom prst="rect">
            <a:avLst/>
          </a:prstGeom>
          <a:noFill/>
          <a:ln>
            <a:noFill/>
          </a:ln>
        </p:spPr>
        <p:txBody>
          <a:bodyPr spcFirstLastPara="1" wrap="square" lIns="91425" tIns="45700" rIns="91425" bIns="45700" anchor="t" anchorCtr="0">
            <a:spAutoFit/>
          </a:bodyPr>
          <a:lstStyle/>
          <a:p>
            <a:pPr marL="571500" marR="0" lvl="0" indent="-571500" algn="l" rtl="0">
              <a:spcBef>
                <a:spcPts val="0"/>
              </a:spcBef>
              <a:spcAft>
                <a:spcPts val="0"/>
              </a:spcAft>
              <a:buClr>
                <a:srgbClr val="000000"/>
              </a:buClr>
              <a:buSzPts val="2700"/>
              <a:buFont typeface="Noto Sans Symbols"/>
              <a:buChar char="■"/>
            </a:pPr>
            <a:r>
              <a:rPr lang="en-US" sz="2700" b="0">
                <a:solidFill>
                  <a:srgbClr val="000000"/>
                </a:solidFill>
                <a:latin typeface="Arial"/>
                <a:ea typeface="Arial"/>
                <a:cs typeface="Arial"/>
                <a:sym typeface="Arial"/>
              </a:rPr>
              <a:t>Charge controller</a:t>
            </a:r>
            <a:endParaRPr sz="2700" b="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2700"/>
              <a:buFont typeface="Arial"/>
              <a:buNone/>
            </a:pPr>
            <a:r>
              <a:rPr lang="en-US" sz="2700" b="0">
                <a:solidFill>
                  <a:srgbClr val="000000"/>
                </a:solidFill>
                <a:latin typeface="Arial"/>
                <a:ea typeface="Arial"/>
                <a:cs typeface="Arial"/>
                <a:sym typeface="Arial"/>
              </a:rPr>
              <a:t>A charge controller is an important component in a battery based solar system and are not used in straight grid tie systems. The primary role is to manage charging the battery bank, prevent it from overcharging and many control the rate of the current and voltage at which it charges.</a:t>
            </a:r>
            <a:endParaRPr sz="2700" b="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2700"/>
              <a:buFont typeface="Arial"/>
              <a:buNone/>
            </a:pPr>
            <a:endParaRPr sz="2700" b="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3600"/>
              <a:buFont typeface="Arial"/>
              <a:buNone/>
            </a:pPr>
            <a:r>
              <a:rPr lang="en-US" sz="3600" b="1" u="sng">
                <a:solidFill>
                  <a:srgbClr val="000000"/>
                </a:solidFill>
                <a:latin typeface="Arial"/>
                <a:ea typeface="Arial"/>
                <a:cs typeface="Arial"/>
                <a:sym typeface="Arial"/>
              </a:rPr>
              <a:t>Series and Parallel Connection in Solar system</a:t>
            </a:r>
            <a:endParaRPr sz="3600" b="1" u="sng">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2700"/>
              <a:buFont typeface="Arial"/>
              <a:buNone/>
            </a:pPr>
            <a:r>
              <a:rPr lang="en-US" sz="2700" b="0">
                <a:solidFill>
                  <a:srgbClr val="000000"/>
                </a:solidFill>
                <a:latin typeface="Arial"/>
                <a:ea typeface="Arial"/>
                <a:cs typeface="Arial"/>
                <a:sym typeface="Arial"/>
              </a:rPr>
              <a:t>The following image is a great example of series and parallel wiring.</a:t>
            </a:r>
            <a:endParaRPr sz="2700" b="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2700"/>
              <a:buFont typeface="Arial"/>
              <a:buNone/>
            </a:pPr>
            <a:endParaRPr sz="2700" b="0">
              <a:solidFill>
                <a:srgbClr val="000000"/>
              </a:solidFill>
              <a:latin typeface="Arial"/>
              <a:ea typeface="Arial"/>
              <a:cs typeface="Arial"/>
              <a:sym typeface="Arial"/>
            </a:endParaRPr>
          </a:p>
        </p:txBody>
      </p:sp>
      <p:sp>
        <p:nvSpPr>
          <p:cNvPr id="263" name="Google Shape;263;p33"/>
          <p:cNvSpPr txBox="1"/>
          <p:nvPr/>
        </p:nvSpPr>
        <p:spPr>
          <a:xfrm>
            <a:off x="450989" y="3974978"/>
            <a:ext cx="11609725" cy="22758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000000"/>
                </a:solidFill>
                <a:latin typeface="Arial"/>
                <a:ea typeface="Arial"/>
                <a:cs typeface="Arial"/>
                <a:sym typeface="Arial"/>
              </a:rPr>
              <a:t>Series Wiring:</a:t>
            </a:r>
            <a:br>
              <a:rPr lang="en-US" sz="3600" b="1">
                <a:solidFill>
                  <a:srgbClr val="000000"/>
                </a:solidFill>
                <a:latin typeface="Arial"/>
                <a:ea typeface="Arial"/>
                <a:cs typeface="Arial"/>
                <a:sym typeface="Arial"/>
              </a:rPr>
            </a:br>
            <a:r>
              <a:rPr lang="en-US" sz="2800">
                <a:solidFill>
                  <a:srgbClr val="000000"/>
                </a:solidFill>
                <a:latin typeface="Arial"/>
                <a:ea typeface="Arial"/>
                <a:cs typeface="Arial"/>
                <a:sym typeface="Arial"/>
              </a:rPr>
              <a:t>Series wiring is when the voltage of a solar array is increased by wiring the positive of one solar module to the negative of another solar module. This is similar to installing batteries in a flashlight. As you slide the batteries into the flashlight tube the voltage increases</a:t>
            </a:r>
            <a:endParaRPr sz="2800">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268" name="Google Shape;268;p34"/>
          <p:cNvPicPr preferRelativeResize="0"/>
          <p:nvPr/>
        </p:nvPicPr>
        <p:blipFill rotWithShape="1">
          <a:blip r:embed="rId3">
            <a:alphaModFix/>
          </a:blip>
          <a:srcRect/>
          <a:stretch/>
        </p:blipFill>
        <p:spPr>
          <a:xfrm>
            <a:off x="2981178" y="288092"/>
            <a:ext cx="5463115" cy="3505143"/>
          </a:xfrm>
          <a:prstGeom prst="rect">
            <a:avLst/>
          </a:prstGeom>
          <a:noFill/>
          <a:ln>
            <a:noFill/>
          </a:ln>
        </p:spPr>
      </p:pic>
      <p:sp>
        <p:nvSpPr>
          <p:cNvPr id="269" name="Google Shape;269;p34"/>
          <p:cNvSpPr txBox="1"/>
          <p:nvPr/>
        </p:nvSpPr>
        <p:spPr>
          <a:xfrm>
            <a:off x="376748" y="4113026"/>
            <a:ext cx="11438503" cy="23520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900" b="1">
                <a:solidFill>
                  <a:srgbClr val="000000"/>
                </a:solidFill>
                <a:latin typeface="Arial"/>
                <a:ea typeface="Arial"/>
                <a:cs typeface="Arial"/>
                <a:sym typeface="Arial"/>
              </a:rPr>
              <a:t>Parallel Wiring:</a:t>
            </a:r>
            <a:endParaRPr sz="3900" b="1">
              <a:solidFill>
                <a:srgbClr val="000000"/>
              </a:solidFill>
              <a:latin typeface="Arial"/>
              <a:ea typeface="Arial"/>
              <a:cs typeface="Arial"/>
              <a:sym typeface="Arial"/>
            </a:endParaRPr>
          </a:p>
          <a:p>
            <a:pPr marL="0" marR="0" lvl="0" indent="0" algn="l" rtl="0">
              <a:spcBef>
                <a:spcPts val="0"/>
              </a:spcBef>
              <a:spcAft>
                <a:spcPts val="0"/>
              </a:spcAft>
              <a:buNone/>
            </a:pPr>
            <a:r>
              <a:rPr lang="en-US" sz="2800">
                <a:solidFill>
                  <a:srgbClr val="000000"/>
                </a:solidFill>
                <a:latin typeface="Arial"/>
                <a:ea typeface="Arial"/>
                <a:cs typeface="Arial"/>
                <a:sym typeface="Arial"/>
              </a:rPr>
              <a:t>Parallel wiring increases the current (amps) output of a solar array while keeping the voltage the same. Parallel wiring is when the positives of multiple modules are connected together and all the negatives for the same modules are connected together.</a:t>
            </a:r>
            <a:endParaRPr sz="2800">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5"/>
          <p:cNvSpPr txBox="1"/>
          <p:nvPr/>
        </p:nvSpPr>
        <p:spPr>
          <a:xfrm>
            <a:off x="339182" y="306039"/>
            <a:ext cx="11513636" cy="19329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900" b="1">
                <a:solidFill>
                  <a:srgbClr val="000000"/>
                </a:solidFill>
                <a:latin typeface="Arial"/>
                <a:ea typeface="Arial"/>
                <a:cs typeface="Arial"/>
                <a:sym typeface="Arial"/>
              </a:rPr>
              <a:t>Series Parallel Combination:</a:t>
            </a:r>
            <a:endParaRPr sz="3900" b="1">
              <a:solidFill>
                <a:srgbClr val="000000"/>
              </a:solidFill>
              <a:latin typeface="Arial"/>
              <a:ea typeface="Arial"/>
              <a:cs typeface="Arial"/>
              <a:sym typeface="Arial"/>
            </a:endParaRPr>
          </a:p>
          <a:p>
            <a:pPr marL="0" marR="0" lvl="0" indent="0" algn="l" rtl="0">
              <a:spcBef>
                <a:spcPts val="0"/>
              </a:spcBef>
              <a:spcAft>
                <a:spcPts val="0"/>
              </a:spcAft>
              <a:buNone/>
            </a:pPr>
            <a:r>
              <a:rPr lang="en-US" sz="2800">
                <a:solidFill>
                  <a:srgbClr val="000000"/>
                </a:solidFill>
                <a:latin typeface="Arial"/>
                <a:ea typeface="Arial"/>
                <a:cs typeface="Arial"/>
                <a:sym typeface="Arial"/>
              </a:rPr>
              <a:t>Here is an example of what is found in most large solar systems, a series and parallel wiring combination.</a:t>
            </a:r>
            <a:endParaRPr sz="2800">
              <a:solidFill>
                <a:srgbClr val="000000"/>
              </a:solidFill>
              <a:latin typeface="Arial"/>
              <a:ea typeface="Arial"/>
              <a:cs typeface="Arial"/>
              <a:sym typeface="Arial"/>
            </a:endParaRPr>
          </a:p>
          <a:p>
            <a:pPr marL="0" marR="0" lvl="0" indent="0" algn="l" rtl="0">
              <a:spcBef>
                <a:spcPts val="0"/>
              </a:spcBef>
              <a:spcAft>
                <a:spcPts val="0"/>
              </a:spcAft>
              <a:buNone/>
            </a:pPr>
            <a:r>
              <a:rPr lang="en-US" sz="2800">
                <a:solidFill>
                  <a:srgbClr val="000000"/>
                </a:solidFill>
                <a:latin typeface="Arial"/>
                <a:ea typeface="Arial"/>
                <a:cs typeface="Arial"/>
                <a:sym typeface="Arial"/>
              </a:rPr>
              <a:t> </a:t>
            </a:r>
            <a:endParaRPr sz="2800">
              <a:solidFill>
                <a:srgbClr val="000000"/>
              </a:solidFill>
              <a:latin typeface="Arial"/>
              <a:ea typeface="Arial"/>
              <a:cs typeface="Arial"/>
              <a:sym typeface="Arial"/>
            </a:endParaRPr>
          </a:p>
        </p:txBody>
      </p:sp>
      <p:pic>
        <p:nvPicPr>
          <p:cNvPr id="275" name="Google Shape;275;p35"/>
          <p:cNvPicPr preferRelativeResize="0"/>
          <p:nvPr/>
        </p:nvPicPr>
        <p:blipFill rotWithShape="1">
          <a:blip r:embed="rId3">
            <a:alphaModFix/>
          </a:blip>
          <a:srcRect/>
          <a:stretch/>
        </p:blipFill>
        <p:spPr>
          <a:xfrm>
            <a:off x="2605820" y="2238978"/>
            <a:ext cx="4689857" cy="4393372"/>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6"/>
          <p:cNvSpPr txBox="1"/>
          <p:nvPr/>
        </p:nvSpPr>
        <p:spPr>
          <a:xfrm>
            <a:off x="437247" y="0"/>
            <a:ext cx="11317505" cy="66827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700" b="1" u="sng">
                <a:solidFill>
                  <a:srgbClr val="000000"/>
                </a:solidFill>
                <a:latin typeface="Arial"/>
                <a:ea typeface="Arial"/>
                <a:cs typeface="Arial"/>
                <a:sym typeface="Arial"/>
              </a:rPr>
              <a:t>Pole mounting</a:t>
            </a:r>
            <a:endParaRPr sz="3700" b="1" u="sng">
              <a:solidFill>
                <a:srgbClr val="000000"/>
              </a:solidFill>
              <a:latin typeface="Arial"/>
              <a:ea typeface="Arial"/>
              <a:cs typeface="Arial"/>
              <a:sym typeface="Arial"/>
            </a:endParaRPr>
          </a:p>
          <a:p>
            <a:pPr marL="0" marR="0" lvl="0" indent="0" algn="l" rtl="0">
              <a:spcBef>
                <a:spcPts val="0"/>
              </a:spcBef>
              <a:spcAft>
                <a:spcPts val="0"/>
              </a:spcAft>
              <a:buNone/>
            </a:pPr>
            <a:r>
              <a:rPr lang="en-US" sz="2900" b="0" u="none">
                <a:solidFill>
                  <a:srgbClr val="000000"/>
                </a:solidFill>
                <a:latin typeface="Arial"/>
                <a:ea typeface="Arial"/>
                <a:cs typeface="Arial"/>
                <a:sym typeface="Arial"/>
              </a:rPr>
              <a:t>Photovoltaic mounting systems (also called solar module racking) are used to fix solar panels on surfaces like roofs, building facades, or the ground. These mounting systems generally enable retrofitting of solar panels on roofs or as part of the structure of the building (called BIPV).</a:t>
            </a:r>
            <a:endParaRPr sz="2900" u="none">
              <a:solidFill>
                <a:srgbClr val="000000"/>
              </a:solidFill>
              <a:latin typeface="Arial"/>
              <a:ea typeface="Arial"/>
              <a:cs typeface="Arial"/>
              <a:sym typeface="Arial"/>
            </a:endParaRPr>
          </a:p>
          <a:p>
            <a:pPr marL="0" marR="0" lvl="0" indent="0" algn="l" rtl="0">
              <a:spcBef>
                <a:spcPts val="0"/>
              </a:spcBef>
              <a:spcAft>
                <a:spcPts val="0"/>
              </a:spcAft>
              <a:buNone/>
            </a:pPr>
            <a:r>
              <a:rPr lang="en-US" sz="2900" b="1" u="none">
                <a:solidFill>
                  <a:srgbClr val="000000"/>
                </a:solidFill>
                <a:latin typeface="Arial"/>
                <a:ea typeface="Arial"/>
                <a:cs typeface="Arial"/>
                <a:sym typeface="Arial"/>
              </a:rPr>
              <a:t>Angle of tilt for Solar Panel:-</a:t>
            </a:r>
            <a:endParaRPr sz="2900" u="none">
              <a:solidFill>
                <a:srgbClr val="000000"/>
              </a:solidFill>
              <a:latin typeface="Arial"/>
              <a:ea typeface="Arial"/>
              <a:cs typeface="Arial"/>
              <a:sym typeface="Arial"/>
            </a:endParaRPr>
          </a:p>
          <a:p>
            <a:pPr marL="0" marR="0" lvl="0" indent="0" algn="l" rtl="0">
              <a:spcBef>
                <a:spcPts val="0"/>
              </a:spcBef>
              <a:spcAft>
                <a:spcPts val="0"/>
              </a:spcAft>
              <a:buNone/>
            </a:pPr>
            <a:r>
              <a:rPr lang="en-US" sz="2900" b="0" u="none">
                <a:solidFill>
                  <a:srgbClr val="000000"/>
                </a:solidFill>
                <a:latin typeface="Arial"/>
                <a:ea typeface="Arial"/>
                <a:cs typeface="Arial"/>
                <a:sym typeface="Arial"/>
              </a:rPr>
              <a:t>The “tilt angle” or “elevation angle” describes the vertical angle of your solar panels. “Azimuth angle” is their horizontal facing in relation to the Equator. Solar panels should face directly into the sun to optimize their output.</a:t>
            </a:r>
            <a:endParaRPr sz="2900" b="0" u="none">
              <a:solidFill>
                <a:srgbClr val="000000"/>
              </a:solidFill>
              <a:latin typeface="Arial"/>
              <a:ea typeface="Arial"/>
              <a:cs typeface="Arial"/>
              <a:sym typeface="Arial"/>
            </a:endParaRPr>
          </a:p>
          <a:p>
            <a:pPr marL="0" marR="0" lvl="0" indent="0" algn="l" rtl="0">
              <a:spcBef>
                <a:spcPts val="0"/>
              </a:spcBef>
              <a:spcAft>
                <a:spcPts val="0"/>
              </a:spcAft>
              <a:buNone/>
            </a:pPr>
            <a:r>
              <a:rPr lang="en-US" sz="2900" b="0" u="none">
                <a:solidFill>
                  <a:srgbClr val="000000"/>
                </a:solidFill>
                <a:latin typeface="Arial"/>
                <a:ea typeface="Arial"/>
                <a:cs typeface="Arial"/>
                <a:sym typeface="Arial"/>
              </a:rPr>
              <a:t>The optimum tilt angle is calculated by adding 15 degrees to your latitude during winter, and subtracting 15 degrees from your latitude during summer. For instance, if your latitude is 34°, the optimum tilt angle for your solar panels during winter will be 34 + 15 = 49°.</a:t>
            </a:r>
            <a:endParaRPr sz="2900" b="0" u="non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7"/>
          <p:cNvSpPr txBox="1"/>
          <p:nvPr/>
        </p:nvSpPr>
        <p:spPr>
          <a:xfrm>
            <a:off x="252098" y="0"/>
            <a:ext cx="11687803" cy="68478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u="sng">
                <a:solidFill>
                  <a:srgbClr val="000000"/>
                </a:solidFill>
                <a:latin typeface="Arial"/>
                <a:ea typeface="Arial"/>
                <a:cs typeface="Arial"/>
                <a:sym typeface="Arial"/>
              </a:rPr>
              <a:t>Placement of solar panel mounting </a:t>
            </a:r>
            <a:endParaRPr sz="3200" b="1" u="sng">
              <a:solidFill>
                <a:srgbClr val="000000"/>
              </a:solidFill>
              <a:latin typeface="Arial"/>
              <a:ea typeface="Arial"/>
              <a:cs typeface="Arial"/>
              <a:sym typeface="Arial"/>
            </a:endParaRPr>
          </a:p>
          <a:p>
            <a:pPr marL="0" marR="0" lvl="0" indent="0" algn="l" rtl="0">
              <a:spcBef>
                <a:spcPts val="0"/>
              </a:spcBef>
              <a:spcAft>
                <a:spcPts val="0"/>
              </a:spcAft>
              <a:buNone/>
            </a:pPr>
            <a:r>
              <a:rPr lang="en-US" sz="3200" b="0" u="none">
                <a:solidFill>
                  <a:srgbClr val="000000"/>
                </a:solidFill>
                <a:latin typeface="Arial"/>
                <a:ea typeface="Arial"/>
                <a:cs typeface="Arial"/>
                <a:sym typeface="Arial"/>
              </a:rPr>
              <a:t>The most optimum direction to face your solar panels is somewhere between south and west. It is at this location that your panels will receive the maximum sunlight throughout the day.</a:t>
            </a:r>
            <a:endParaRPr sz="3200" b="0" u="none">
              <a:solidFill>
                <a:srgbClr val="000000"/>
              </a:solidFill>
              <a:latin typeface="Arial"/>
              <a:ea typeface="Arial"/>
              <a:cs typeface="Arial"/>
              <a:sym typeface="Arial"/>
            </a:endParaRPr>
          </a:p>
          <a:p>
            <a:pPr marL="0" marR="0" lvl="0" indent="0" algn="l" rtl="0">
              <a:spcBef>
                <a:spcPts val="0"/>
              </a:spcBef>
              <a:spcAft>
                <a:spcPts val="0"/>
              </a:spcAft>
              <a:buNone/>
            </a:pPr>
            <a:r>
              <a:rPr lang="en-US" sz="3200" b="0" u="none">
                <a:solidFill>
                  <a:srgbClr val="000000"/>
                </a:solidFill>
                <a:latin typeface="Arial"/>
                <a:ea typeface="Arial"/>
                <a:cs typeface="Arial"/>
                <a:sym typeface="Arial"/>
              </a:rPr>
              <a:t>If your roof does not face the right direction, then surface mounted panels or pole mounted panels may be your best bet.</a:t>
            </a:r>
            <a:endParaRPr sz="3200" b="0" u="none">
              <a:solidFill>
                <a:srgbClr val="000000"/>
              </a:solidFill>
              <a:latin typeface="Arial"/>
              <a:ea typeface="Arial"/>
              <a:cs typeface="Arial"/>
              <a:sym typeface="Arial"/>
            </a:endParaRPr>
          </a:p>
          <a:p>
            <a:pPr marL="0" marR="0" lvl="0" indent="0" algn="l" rtl="0">
              <a:spcBef>
                <a:spcPts val="0"/>
              </a:spcBef>
              <a:spcAft>
                <a:spcPts val="0"/>
              </a:spcAft>
              <a:buNone/>
            </a:pPr>
            <a:r>
              <a:rPr lang="en-US" sz="3200" b="1" u="none">
                <a:solidFill>
                  <a:srgbClr val="000000"/>
                </a:solidFill>
                <a:latin typeface="Arial"/>
                <a:ea typeface="Arial"/>
                <a:cs typeface="Arial"/>
                <a:sym typeface="Arial"/>
              </a:rPr>
              <a:t>Site Surveying Method </a:t>
            </a:r>
            <a:endParaRPr sz="3200" b="0" u="none">
              <a:solidFill>
                <a:srgbClr val="000000"/>
              </a:solidFill>
              <a:latin typeface="Arial"/>
              <a:ea typeface="Arial"/>
              <a:cs typeface="Arial"/>
              <a:sym typeface="Arial"/>
            </a:endParaRPr>
          </a:p>
          <a:p>
            <a:pPr marL="457200" marR="0" lvl="0" indent="-457200" algn="l" rtl="0">
              <a:spcBef>
                <a:spcPts val="0"/>
              </a:spcBef>
              <a:spcAft>
                <a:spcPts val="0"/>
              </a:spcAft>
              <a:buClr>
                <a:srgbClr val="000000"/>
              </a:buClr>
              <a:buSzPts val="3200"/>
              <a:buFont typeface="Noto Sans Symbols"/>
              <a:buChar char="●"/>
            </a:pPr>
            <a:r>
              <a:rPr lang="en-US" sz="3200" b="0" u="none">
                <a:solidFill>
                  <a:srgbClr val="000000"/>
                </a:solidFill>
                <a:latin typeface="Arial"/>
                <a:ea typeface="Arial"/>
                <a:cs typeface="Arial"/>
                <a:sym typeface="Arial"/>
              </a:rPr>
              <a:t>Roof Orientation and Shading Analysis- Helpful in in identifying the suitable location for Solar Panel installation.</a:t>
            </a:r>
            <a:endParaRPr sz="3200" b="0" u="none">
              <a:solidFill>
                <a:srgbClr val="000000"/>
              </a:solidFill>
              <a:latin typeface="Arial"/>
              <a:ea typeface="Arial"/>
              <a:cs typeface="Arial"/>
              <a:sym typeface="Arial"/>
            </a:endParaRPr>
          </a:p>
          <a:p>
            <a:pPr marL="457200" marR="0" lvl="0" indent="-457200" algn="l" rtl="0">
              <a:spcBef>
                <a:spcPts val="0"/>
              </a:spcBef>
              <a:spcAft>
                <a:spcPts val="0"/>
              </a:spcAft>
              <a:buClr>
                <a:srgbClr val="000000"/>
              </a:buClr>
              <a:buSzPts val="3200"/>
              <a:buFont typeface="Noto Sans Symbols"/>
              <a:buChar char="●"/>
            </a:pPr>
            <a:r>
              <a:rPr lang="en-US" sz="3200" b="0" u="none">
                <a:solidFill>
                  <a:srgbClr val="000000"/>
                </a:solidFill>
                <a:latin typeface="Arial"/>
                <a:ea typeface="Arial"/>
                <a:cs typeface="Arial"/>
                <a:sym typeface="Arial"/>
              </a:rPr>
              <a:t>Roofing Details – Study the roofing details to install the right solar PV system.</a:t>
            </a:r>
            <a:endParaRPr sz="3200" b="0" u="none">
              <a:solidFill>
                <a:srgbClr val="000000"/>
              </a:solidFill>
              <a:latin typeface="Arial"/>
              <a:ea typeface="Arial"/>
              <a:cs typeface="Arial"/>
              <a:sym typeface="Arial"/>
            </a:endParaRPr>
          </a:p>
          <a:p>
            <a:pPr marL="457200" marR="0" lvl="0" indent="-457200" algn="l" rtl="0">
              <a:spcBef>
                <a:spcPts val="0"/>
              </a:spcBef>
              <a:spcAft>
                <a:spcPts val="0"/>
              </a:spcAft>
              <a:buClr>
                <a:srgbClr val="000000"/>
              </a:buClr>
              <a:buSzPts val="3200"/>
              <a:buFont typeface="Noto Sans Symbols"/>
              <a:buChar char="●"/>
            </a:pPr>
            <a:r>
              <a:rPr lang="en-US" sz="3200" b="0" u="none">
                <a:solidFill>
                  <a:srgbClr val="000000"/>
                </a:solidFill>
                <a:latin typeface="Arial"/>
                <a:ea typeface="Arial"/>
                <a:cs typeface="Arial"/>
                <a:sym typeface="Arial"/>
              </a:rPr>
              <a:t>Load Analysis – Helpful to understand the energy needs of the building.</a:t>
            </a:r>
            <a:endParaRPr sz="3200" b="0" u="non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8"/>
          <p:cNvSpPr txBox="1"/>
          <p:nvPr/>
        </p:nvSpPr>
        <p:spPr>
          <a:xfrm>
            <a:off x="230115" y="0"/>
            <a:ext cx="11644309" cy="67970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100" b="1">
                <a:solidFill>
                  <a:srgbClr val="000000"/>
                </a:solidFill>
                <a:latin typeface="Arial"/>
                <a:ea typeface="Arial"/>
                <a:cs typeface="Arial"/>
                <a:sym typeface="Arial"/>
              </a:rPr>
              <a:t>Evaluation parameters for Solar system:-</a:t>
            </a:r>
            <a:endParaRPr sz="3100">
              <a:solidFill>
                <a:srgbClr val="000000"/>
              </a:solidFill>
              <a:latin typeface="Arial"/>
              <a:ea typeface="Arial"/>
              <a:cs typeface="Arial"/>
              <a:sym typeface="Arial"/>
            </a:endParaRPr>
          </a:p>
          <a:p>
            <a:pPr marL="0" marR="0" lvl="0" indent="0" algn="l" rtl="0">
              <a:spcBef>
                <a:spcPts val="0"/>
              </a:spcBef>
              <a:spcAft>
                <a:spcPts val="0"/>
              </a:spcAft>
              <a:buNone/>
            </a:pPr>
            <a:r>
              <a:rPr lang="en-US" sz="2500">
                <a:solidFill>
                  <a:srgbClr val="000000"/>
                </a:solidFill>
                <a:latin typeface="Arial"/>
                <a:ea typeface="Arial"/>
                <a:cs typeface="Arial"/>
                <a:sym typeface="Arial"/>
              </a:rPr>
              <a:t>The following are the parameters you should evaluate on:</a:t>
            </a:r>
            <a:endParaRPr sz="2500">
              <a:solidFill>
                <a:srgbClr val="000000"/>
              </a:solidFill>
              <a:latin typeface="Arial"/>
              <a:ea typeface="Arial"/>
              <a:cs typeface="Arial"/>
              <a:sym typeface="Arial"/>
            </a:endParaRPr>
          </a:p>
          <a:p>
            <a:pPr marL="342900" marR="0" lvl="0" indent="-342900" algn="l" rtl="0">
              <a:spcBef>
                <a:spcPts val="0"/>
              </a:spcBef>
              <a:spcAft>
                <a:spcPts val="0"/>
              </a:spcAft>
              <a:buClr>
                <a:srgbClr val="000000"/>
              </a:buClr>
              <a:buSzPts val="2500"/>
              <a:buFont typeface="Noto Sans Symbols"/>
              <a:buChar char="●"/>
            </a:pPr>
            <a:r>
              <a:rPr lang="en-US" sz="2500">
                <a:solidFill>
                  <a:srgbClr val="000000"/>
                </a:solidFill>
                <a:latin typeface="Arial"/>
                <a:ea typeface="Arial"/>
                <a:cs typeface="Arial"/>
                <a:sym typeface="Arial"/>
              </a:rPr>
              <a:t>Grade – Solar panels come in Grades A, B &amp; C (Grade A being the highest quality)</a:t>
            </a:r>
            <a:endParaRPr sz="2500">
              <a:solidFill>
                <a:srgbClr val="000000"/>
              </a:solidFill>
              <a:latin typeface="Arial"/>
              <a:ea typeface="Arial"/>
              <a:cs typeface="Arial"/>
              <a:sym typeface="Arial"/>
            </a:endParaRPr>
          </a:p>
          <a:p>
            <a:pPr marL="342900" marR="0" lvl="0" indent="-342900" algn="l" rtl="0">
              <a:spcBef>
                <a:spcPts val="0"/>
              </a:spcBef>
              <a:spcAft>
                <a:spcPts val="0"/>
              </a:spcAft>
              <a:buClr>
                <a:srgbClr val="000000"/>
              </a:buClr>
              <a:buSzPts val="2500"/>
              <a:buFont typeface="Noto Sans Symbols"/>
              <a:buChar char="●"/>
            </a:pPr>
            <a:r>
              <a:rPr lang="en-US" sz="2500">
                <a:solidFill>
                  <a:srgbClr val="000000"/>
                </a:solidFill>
                <a:latin typeface="Arial"/>
                <a:ea typeface="Arial"/>
                <a:cs typeface="Arial"/>
                <a:sym typeface="Arial"/>
              </a:rPr>
              <a:t>Tier of the manufacturer – Organizations such as BNEF have come up with ranking of the solar panel manufacturer, classifying them into one of three Tiers (Tier 1 being the highest)</a:t>
            </a:r>
            <a:endParaRPr sz="2500">
              <a:solidFill>
                <a:srgbClr val="000000"/>
              </a:solidFill>
              <a:latin typeface="Arial"/>
              <a:ea typeface="Arial"/>
              <a:cs typeface="Arial"/>
              <a:sym typeface="Arial"/>
            </a:endParaRPr>
          </a:p>
          <a:p>
            <a:pPr marL="342900" marR="0" lvl="0" indent="-342900" algn="l" rtl="0">
              <a:spcBef>
                <a:spcPts val="0"/>
              </a:spcBef>
              <a:spcAft>
                <a:spcPts val="0"/>
              </a:spcAft>
              <a:buClr>
                <a:srgbClr val="000000"/>
              </a:buClr>
              <a:buSzPts val="2500"/>
              <a:buFont typeface="Noto Sans Symbols"/>
              <a:buChar char="●"/>
            </a:pPr>
            <a:r>
              <a:rPr lang="en-US" sz="2500">
                <a:solidFill>
                  <a:srgbClr val="000000"/>
                </a:solidFill>
                <a:latin typeface="Arial"/>
                <a:ea typeface="Arial"/>
                <a:cs typeface="Arial"/>
                <a:sym typeface="Arial"/>
              </a:rPr>
              <a:t>Efficiency – Solar panels have efficiencies ranging from 13%-24%</a:t>
            </a:r>
            <a:endParaRPr sz="2500">
              <a:solidFill>
                <a:srgbClr val="000000"/>
              </a:solidFill>
              <a:latin typeface="Arial"/>
              <a:ea typeface="Arial"/>
              <a:cs typeface="Arial"/>
              <a:sym typeface="Arial"/>
            </a:endParaRPr>
          </a:p>
          <a:p>
            <a:pPr marL="342900" marR="0" lvl="0" indent="-342900" algn="l" rtl="0">
              <a:spcBef>
                <a:spcPts val="0"/>
              </a:spcBef>
              <a:spcAft>
                <a:spcPts val="0"/>
              </a:spcAft>
              <a:buClr>
                <a:srgbClr val="000000"/>
              </a:buClr>
              <a:buSzPts val="2500"/>
              <a:buFont typeface="Noto Sans Symbols"/>
              <a:buChar char="●"/>
            </a:pPr>
            <a:r>
              <a:rPr lang="en-US" sz="2500">
                <a:solidFill>
                  <a:srgbClr val="000000"/>
                </a:solidFill>
                <a:latin typeface="Arial"/>
                <a:ea typeface="Arial"/>
                <a:cs typeface="Arial"/>
                <a:sym typeface="Arial"/>
              </a:rPr>
              <a:t>Performance under low light conditions – Some solar panels can generate higher amounts of electricity than other panels with the same</a:t>
            </a:r>
            <a:endParaRPr sz="2500">
              <a:solidFill>
                <a:srgbClr val="000000"/>
              </a:solidFill>
              <a:latin typeface="Arial"/>
              <a:ea typeface="Arial"/>
              <a:cs typeface="Arial"/>
              <a:sym typeface="Arial"/>
            </a:endParaRPr>
          </a:p>
          <a:p>
            <a:pPr marL="342900" marR="0" lvl="0" indent="-342900" algn="l" rtl="0">
              <a:spcBef>
                <a:spcPts val="0"/>
              </a:spcBef>
              <a:spcAft>
                <a:spcPts val="0"/>
              </a:spcAft>
              <a:buClr>
                <a:srgbClr val="000000"/>
              </a:buClr>
              <a:buSzPts val="2500"/>
              <a:buFont typeface="Noto Sans Symbols"/>
              <a:buChar char="●"/>
            </a:pPr>
            <a:r>
              <a:rPr lang="en-US" sz="2500">
                <a:solidFill>
                  <a:srgbClr val="000000"/>
                </a:solidFill>
                <a:latin typeface="Arial"/>
                <a:ea typeface="Arial"/>
                <a:cs typeface="Arial"/>
                <a:sym typeface="Arial"/>
              </a:rPr>
              <a:t>Temperature coefficient – Solar panels with lower temperature coefficient (and higher temperature tolerance) lose less of their efficiency at higher temperatures</a:t>
            </a:r>
            <a:endParaRPr sz="2500">
              <a:solidFill>
                <a:srgbClr val="000000"/>
              </a:solidFill>
              <a:latin typeface="Arial"/>
              <a:ea typeface="Arial"/>
              <a:cs typeface="Arial"/>
              <a:sym typeface="Arial"/>
            </a:endParaRPr>
          </a:p>
          <a:p>
            <a:pPr marL="342900" marR="0" lvl="0" indent="-342900" algn="l" rtl="0">
              <a:spcBef>
                <a:spcPts val="0"/>
              </a:spcBef>
              <a:spcAft>
                <a:spcPts val="0"/>
              </a:spcAft>
              <a:buClr>
                <a:srgbClr val="000000"/>
              </a:buClr>
              <a:buSzPts val="2500"/>
              <a:buFont typeface="Noto Sans Symbols"/>
              <a:buChar char="●"/>
            </a:pPr>
            <a:r>
              <a:rPr lang="en-US" sz="2500">
                <a:solidFill>
                  <a:srgbClr val="000000"/>
                </a:solidFill>
                <a:latin typeface="Arial"/>
                <a:ea typeface="Arial"/>
                <a:cs typeface="Arial"/>
                <a:sym typeface="Arial"/>
              </a:rPr>
              <a:t>Warranties available – Solar panels come with performance warranties, which range from Standard to Linear</a:t>
            </a:r>
            <a:endParaRPr sz="2500">
              <a:solidFill>
                <a:srgbClr val="000000"/>
              </a:solidFill>
              <a:latin typeface="Arial"/>
              <a:ea typeface="Arial"/>
              <a:cs typeface="Arial"/>
              <a:sym typeface="Arial"/>
            </a:endParaRPr>
          </a:p>
          <a:p>
            <a:pPr marL="342900" marR="0" lvl="0" indent="-342900" algn="l" rtl="0">
              <a:spcBef>
                <a:spcPts val="0"/>
              </a:spcBef>
              <a:spcAft>
                <a:spcPts val="0"/>
              </a:spcAft>
              <a:buClr>
                <a:srgbClr val="000000"/>
              </a:buClr>
              <a:buSzPts val="2500"/>
              <a:buFont typeface="Noto Sans Symbols"/>
              <a:buChar char="●"/>
            </a:pPr>
            <a:r>
              <a:rPr lang="en-US" sz="2500">
                <a:solidFill>
                  <a:srgbClr val="000000"/>
                </a:solidFill>
                <a:latin typeface="Arial"/>
                <a:ea typeface="Arial"/>
                <a:cs typeface="Arial"/>
                <a:sym typeface="Arial"/>
              </a:rPr>
              <a:t>Presence of anti-PID features – Solar panels also come with features to tackle PID or Potential Induced Degradation, a characteristic that can cause significant harm to the panel within the first few years of installation.</a:t>
            </a:r>
            <a:endParaRPr sz="2500">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9"/>
          <p:cNvSpPr txBox="1"/>
          <p:nvPr/>
        </p:nvSpPr>
        <p:spPr>
          <a:xfrm>
            <a:off x="235583" y="465301"/>
            <a:ext cx="4000000" cy="6502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900" b="1">
                <a:solidFill>
                  <a:srgbClr val="000000"/>
                </a:solidFill>
                <a:latin typeface="Arial"/>
                <a:ea typeface="Arial"/>
                <a:cs typeface="Arial"/>
                <a:sym typeface="Arial"/>
              </a:rPr>
              <a:t>Chapter- 4</a:t>
            </a:r>
            <a:endParaRPr sz="3900" b="1">
              <a:solidFill>
                <a:srgbClr val="000000"/>
              </a:solidFill>
              <a:latin typeface="Arial"/>
              <a:ea typeface="Arial"/>
              <a:cs typeface="Arial"/>
              <a:sym typeface="Arial"/>
            </a:endParaRPr>
          </a:p>
        </p:txBody>
      </p:sp>
      <p:sp>
        <p:nvSpPr>
          <p:cNvPr id="296" name="Google Shape;296;p39"/>
          <p:cNvSpPr txBox="1"/>
          <p:nvPr/>
        </p:nvSpPr>
        <p:spPr>
          <a:xfrm>
            <a:off x="4235583" y="465300"/>
            <a:ext cx="8999875" cy="8153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000000"/>
                </a:solidFill>
                <a:latin typeface="Arial"/>
                <a:ea typeface="Arial"/>
                <a:cs typeface="Arial"/>
                <a:sym typeface="Arial"/>
              </a:rPr>
              <a:t>SAFETY AT WORK PLACE</a:t>
            </a:r>
            <a:endParaRPr sz="3800" b="1">
              <a:solidFill>
                <a:srgbClr val="000000"/>
              </a:solidFill>
              <a:latin typeface="Arial"/>
              <a:ea typeface="Arial"/>
              <a:cs typeface="Arial"/>
              <a:sym typeface="Arial"/>
            </a:endParaRPr>
          </a:p>
        </p:txBody>
      </p:sp>
      <p:sp>
        <p:nvSpPr>
          <p:cNvPr id="297" name="Google Shape;297;p39"/>
          <p:cNvSpPr txBox="1"/>
          <p:nvPr/>
        </p:nvSpPr>
        <p:spPr>
          <a:xfrm>
            <a:off x="417265" y="1280639"/>
            <a:ext cx="11357469" cy="59334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300" b="1" u="none">
                <a:solidFill>
                  <a:srgbClr val="000000"/>
                </a:solidFill>
                <a:latin typeface="Arial"/>
                <a:ea typeface="Arial"/>
                <a:cs typeface="Arial"/>
                <a:sym typeface="Arial"/>
              </a:rPr>
              <a:t>INTRODUCTION</a:t>
            </a:r>
            <a:r>
              <a:rPr lang="en-US" sz="2900" b="0" u="none">
                <a:solidFill>
                  <a:srgbClr val="000000"/>
                </a:solidFill>
                <a:latin typeface="Arial"/>
                <a:ea typeface="Arial"/>
                <a:cs typeface="Arial"/>
                <a:sym typeface="Arial"/>
              </a:rPr>
              <a:t>:- The Occupational Safety and Health Administration (OSHA) requires employers to implement safety training and protection for their employees. Many solar installation companies have taken OSHA’s requirements a step farther, creating manuals of their own that detail the specific measures they require to manage solar energy safely.</a:t>
            </a:r>
            <a:endParaRPr sz="2900" b="0" u="none">
              <a:solidFill>
                <a:srgbClr val="000000"/>
              </a:solidFill>
              <a:latin typeface="Arial"/>
              <a:ea typeface="Arial"/>
              <a:cs typeface="Arial"/>
              <a:sym typeface="Arial"/>
            </a:endParaRPr>
          </a:p>
          <a:p>
            <a:pPr marL="0" marR="0" lvl="0" indent="0" algn="l" rtl="0">
              <a:spcBef>
                <a:spcPts val="0"/>
              </a:spcBef>
              <a:spcAft>
                <a:spcPts val="0"/>
              </a:spcAft>
              <a:buNone/>
            </a:pPr>
            <a:r>
              <a:rPr lang="en-US" sz="3500" b="1" u="sng">
                <a:solidFill>
                  <a:srgbClr val="000000"/>
                </a:solidFill>
                <a:latin typeface="Arial"/>
                <a:ea typeface="Arial"/>
                <a:cs typeface="Arial"/>
                <a:sym typeface="Arial"/>
              </a:rPr>
              <a:t>Maintaining the work area safe and secure:-</a:t>
            </a:r>
            <a:endParaRPr sz="3500" b="1" u="sng">
              <a:solidFill>
                <a:srgbClr val="000000"/>
              </a:solidFill>
              <a:latin typeface="Arial"/>
              <a:ea typeface="Arial"/>
              <a:cs typeface="Arial"/>
              <a:sym typeface="Arial"/>
            </a:endParaRPr>
          </a:p>
          <a:p>
            <a:pPr marL="0" marR="0" lvl="0" indent="0" algn="l" rtl="0">
              <a:spcBef>
                <a:spcPts val="0"/>
              </a:spcBef>
              <a:spcAft>
                <a:spcPts val="0"/>
              </a:spcAft>
              <a:buNone/>
            </a:pPr>
            <a:r>
              <a:rPr lang="en-US" sz="3000" b="1" u="none">
                <a:solidFill>
                  <a:srgbClr val="000000"/>
                </a:solidFill>
                <a:latin typeface="Arial"/>
                <a:ea typeface="Arial"/>
                <a:cs typeface="Arial"/>
                <a:sym typeface="Arial"/>
              </a:rPr>
              <a:t>Every Worksite Presents Different Risks</a:t>
            </a:r>
            <a:endParaRPr sz="3000" b="1" u="none">
              <a:solidFill>
                <a:srgbClr val="000000"/>
              </a:solidFill>
              <a:latin typeface="Arial"/>
              <a:ea typeface="Arial"/>
              <a:cs typeface="Arial"/>
              <a:sym typeface="Arial"/>
            </a:endParaRPr>
          </a:p>
          <a:p>
            <a:pPr marL="0" marR="0" lvl="0" indent="0" algn="l" rtl="0">
              <a:spcBef>
                <a:spcPts val="0"/>
              </a:spcBef>
              <a:spcAft>
                <a:spcPts val="0"/>
              </a:spcAft>
              <a:buNone/>
            </a:pPr>
            <a:r>
              <a:rPr lang="en-US" sz="3000" b="0" u="none">
                <a:solidFill>
                  <a:srgbClr val="000000"/>
                </a:solidFill>
                <a:latin typeface="Arial"/>
                <a:ea typeface="Arial"/>
                <a:cs typeface="Arial"/>
                <a:sym typeface="Arial"/>
              </a:rPr>
              <a:t>No two worksites are the same. Before a solar installation begins, it’s essential for the installer to visit the site, identify the safety risks and develop specific plans for addressing them. Plans should include:</a:t>
            </a:r>
            <a:endParaRPr sz="3000" b="0" u="none">
              <a:solidFill>
                <a:srgbClr val="000000"/>
              </a:solidFill>
              <a:latin typeface="Arial"/>
              <a:ea typeface="Arial"/>
              <a:cs typeface="Arial"/>
              <a:sym typeface="Arial"/>
            </a:endParaRPr>
          </a:p>
          <a:p>
            <a:pPr marL="0" marR="0" lvl="0" indent="0" algn="l" rtl="0">
              <a:spcBef>
                <a:spcPts val="0"/>
              </a:spcBef>
              <a:spcAft>
                <a:spcPts val="0"/>
              </a:spcAft>
              <a:buNone/>
            </a:pPr>
            <a:r>
              <a:rPr lang="en-US" sz="3000" b="0" u="none">
                <a:solidFill>
                  <a:srgbClr val="000000"/>
                </a:solidFill>
                <a:latin typeface="Arial"/>
                <a:ea typeface="Arial"/>
                <a:cs typeface="Arial"/>
                <a:sym typeface="Arial"/>
              </a:rPr>
              <a:t> </a:t>
            </a:r>
            <a:endParaRPr sz="3000" b="0" u="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4"/>
          <p:cNvSpPr txBox="1"/>
          <p:nvPr/>
        </p:nvSpPr>
        <p:spPr>
          <a:xfrm>
            <a:off x="295338" y="276186"/>
            <a:ext cx="11601323" cy="67970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00000"/>
                </a:solidFill>
                <a:latin typeface="Arial"/>
                <a:ea typeface="Arial"/>
                <a:cs typeface="Arial"/>
                <a:sym typeface="Arial"/>
              </a:rPr>
              <a:t>2. Installation of Solar Panel</a:t>
            </a:r>
            <a:endParaRPr sz="2800" b="1">
              <a:solidFill>
                <a:srgbClr val="000000"/>
              </a:solidFill>
              <a:latin typeface="Arial"/>
              <a:ea typeface="Arial"/>
              <a:cs typeface="Arial"/>
              <a:sym typeface="Arial"/>
            </a:endParaRPr>
          </a:p>
          <a:p>
            <a:pPr marL="0" marR="0" lvl="0" indent="0" algn="l" rtl="0">
              <a:spcBef>
                <a:spcPts val="0"/>
              </a:spcBef>
              <a:spcAft>
                <a:spcPts val="0"/>
              </a:spcAft>
              <a:buNone/>
            </a:pPr>
            <a:r>
              <a:rPr lang="en-US" sz="2800" b="0">
                <a:solidFill>
                  <a:srgbClr val="000000"/>
                </a:solidFill>
                <a:latin typeface="Arial"/>
                <a:ea typeface="Arial"/>
                <a:cs typeface="Arial"/>
                <a:sym typeface="Arial"/>
              </a:rPr>
              <a:t>2.1 Solar energy system components such as panels, batteries, charge controllers, </a:t>
            </a:r>
            <a:endParaRPr sz="2800" b="0">
              <a:solidFill>
                <a:srgbClr val="000000"/>
              </a:solidFill>
              <a:latin typeface="Arial"/>
              <a:ea typeface="Arial"/>
              <a:cs typeface="Arial"/>
              <a:sym typeface="Arial"/>
            </a:endParaRPr>
          </a:p>
          <a:p>
            <a:pPr marL="0" marR="0" lvl="0" indent="0" algn="l" rtl="0">
              <a:spcBef>
                <a:spcPts val="0"/>
              </a:spcBef>
              <a:spcAft>
                <a:spcPts val="0"/>
              </a:spcAft>
              <a:buNone/>
            </a:pPr>
            <a:r>
              <a:rPr lang="en-US" sz="2800" b="0">
                <a:solidFill>
                  <a:srgbClr val="000000"/>
                </a:solidFill>
                <a:latin typeface="Arial"/>
                <a:ea typeface="Arial"/>
                <a:cs typeface="Arial"/>
                <a:sym typeface="Arial"/>
              </a:rPr>
              <a:t>inverters</a:t>
            </a:r>
            <a:endParaRPr sz="2800" b="0">
              <a:solidFill>
                <a:srgbClr val="000000"/>
              </a:solidFill>
              <a:latin typeface="Arial"/>
              <a:ea typeface="Arial"/>
              <a:cs typeface="Arial"/>
              <a:sym typeface="Arial"/>
            </a:endParaRPr>
          </a:p>
          <a:p>
            <a:pPr marL="0" marR="0" lvl="0" indent="0" algn="l" rtl="0">
              <a:spcBef>
                <a:spcPts val="0"/>
              </a:spcBef>
              <a:spcAft>
                <a:spcPts val="0"/>
              </a:spcAft>
              <a:buNone/>
            </a:pPr>
            <a:r>
              <a:rPr lang="en-US" sz="2800" b="0">
                <a:solidFill>
                  <a:srgbClr val="000000"/>
                </a:solidFill>
                <a:latin typeface="Arial"/>
                <a:ea typeface="Arial"/>
                <a:cs typeface="Arial"/>
                <a:sym typeface="Arial"/>
              </a:rPr>
              <a:t>2.2 Significance of volts, amps and watts: series and parallel connection </a:t>
            </a:r>
            <a:endParaRPr sz="2800" b="0">
              <a:solidFill>
                <a:srgbClr val="000000"/>
              </a:solidFill>
              <a:latin typeface="Arial"/>
              <a:ea typeface="Arial"/>
              <a:cs typeface="Arial"/>
              <a:sym typeface="Arial"/>
            </a:endParaRPr>
          </a:p>
          <a:p>
            <a:pPr marL="0" marR="0" lvl="0" indent="0" algn="l" rtl="0">
              <a:spcBef>
                <a:spcPts val="0"/>
              </a:spcBef>
              <a:spcAft>
                <a:spcPts val="0"/>
              </a:spcAft>
              <a:buNone/>
            </a:pPr>
            <a:r>
              <a:rPr lang="en-US" sz="2800" b="0">
                <a:solidFill>
                  <a:srgbClr val="000000"/>
                </a:solidFill>
                <a:latin typeface="Arial"/>
                <a:ea typeface="Arial"/>
                <a:cs typeface="Arial"/>
                <a:sym typeface="Arial"/>
              </a:rPr>
              <a:t>2.3 Voltage requirement of various equipment </a:t>
            </a:r>
            <a:endParaRPr sz="2800" b="0">
              <a:solidFill>
                <a:srgbClr val="000000"/>
              </a:solidFill>
              <a:latin typeface="Arial"/>
              <a:ea typeface="Arial"/>
              <a:cs typeface="Arial"/>
              <a:sym typeface="Arial"/>
            </a:endParaRPr>
          </a:p>
          <a:p>
            <a:pPr marL="0" marR="0" lvl="0" indent="0" algn="l" rtl="0">
              <a:spcBef>
                <a:spcPts val="0"/>
              </a:spcBef>
              <a:spcAft>
                <a:spcPts val="0"/>
              </a:spcAft>
              <a:buNone/>
            </a:pPr>
            <a:r>
              <a:rPr lang="en-US" sz="2800" b="0">
                <a:solidFill>
                  <a:srgbClr val="000000"/>
                </a:solidFill>
                <a:latin typeface="Arial"/>
                <a:ea typeface="Arial"/>
                <a:cs typeface="Arial"/>
                <a:sym typeface="Arial"/>
              </a:rPr>
              <a:t>2.4 Panel mounting and inclination and angle of tilt </a:t>
            </a:r>
            <a:endParaRPr sz="2800" b="0">
              <a:solidFill>
                <a:srgbClr val="000000"/>
              </a:solidFill>
              <a:latin typeface="Arial"/>
              <a:ea typeface="Arial"/>
              <a:cs typeface="Arial"/>
              <a:sym typeface="Arial"/>
            </a:endParaRPr>
          </a:p>
          <a:p>
            <a:pPr marL="0" marR="0" lvl="0" indent="0" algn="l" rtl="0">
              <a:spcBef>
                <a:spcPts val="0"/>
              </a:spcBef>
              <a:spcAft>
                <a:spcPts val="0"/>
              </a:spcAft>
              <a:buNone/>
            </a:pPr>
            <a:r>
              <a:rPr lang="en-US" sz="2800" b="0">
                <a:solidFill>
                  <a:srgbClr val="000000"/>
                </a:solidFill>
                <a:latin typeface="Arial"/>
                <a:ea typeface="Arial"/>
                <a:cs typeface="Arial"/>
                <a:sym typeface="Arial"/>
              </a:rPr>
              <a:t>2.5 Placement of solar panel mounting </a:t>
            </a:r>
            <a:endParaRPr sz="2800" b="0">
              <a:solidFill>
                <a:srgbClr val="000000"/>
              </a:solidFill>
              <a:latin typeface="Arial"/>
              <a:ea typeface="Arial"/>
              <a:cs typeface="Arial"/>
              <a:sym typeface="Arial"/>
            </a:endParaRPr>
          </a:p>
          <a:p>
            <a:pPr marL="0" marR="0" lvl="0" indent="0" algn="l" rtl="0">
              <a:spcBef>
                <a:spcPts val="0"/>
              </a:spcBef>
              <a:spcAft>
                <a:spcPts val="0"/>
              </a:spcAft>
              <a:buNone/>
            </a:pPr>
            <a:r>
              <a:rPr lang="en-US" sz="2800" b="0">
                <a:solidFill>
                  <a:srgbClr val="000000"/>
                </a:solidFill>
                <a:latin typeface="Arial"/>
                <a:ea typeface="Arial"/>
                <a:cs typeface="Arial"/>
                <a:sym typeface="Arial"/>
              </a:rPr>
              <a:t>2.6 Sunlight and direction assessment </a:t>
            </a:r>
            <a:endParaRPr sz="2800" b="0">
              <a:solidFill>
                <a:srgbClr val="000000"/>
              </a:solidFill>
              <a:latin typeface="Arial"/>
              <a:ea typeface="Arial"/>
              <a:cs typeface="Arial"/>
              <a:sym typeface="Arial"/>
            </a:endParaRPr>
          </a:p>
          <a:p>
            <a:pPr marL="0" marR="0" lvl="0" indent="0" algn="l" rtl="0">
              <a:spcBef>
                <a:spcPts val="0"/>
              </a:spcBef>
              <a:spcAft>
                <a:spcPts val="0"/>
              </a:spcAft>
              <a:buNone/>
            </a:pPr>
            <a:r>
              <a:rPr lang="en-US" sz="2800" b="0">
                <a:solidFill>
                  <a:srgbClr val="000000"/>
                </a:solidFill>
                <a:latin typeface="Arial"/>
                <a:ea typeface="Arial"/>
                <a:cs typeface="Arial"/>
                <a:sym typeface="Arial"/>
              </a:rPr>
              <a:t>2.7 Site surveying methods and evaluation parameters </a:t>
            </a:r>
            <a:endParaRPr sz="2800" b="0">
              <a:solidFill>
                <a:srgbClr val="000000"/>
              </a:solidFill>
              <a:latin typeface="Arial"/>
              <a:ea typeface="Arial"/>
              <a:cs typeface="Arial"/>
              <a:sym typeface="Arial"/>
            </a:endParaRPr>
          </a:p>
          <a:p>
            <a:pPr marL="0" marR="0" lvl="0" indent="0" algn="l" rtl="0">
              <a:spcBef>
                <a:spcPts val="0"/>
              </a:spcBef>
              <a:spcAft>
                <a:spcPts val="0"/>
              </a:spcAft>
              <a:buNone/>
            </a:pPr>
            <a:r>
              <a:rPr lang="en-US" sz="2800" b="0">
                <a:solidFill>
                  <a:srgbClr val="000000"/>
                </a:solidFill>
                <a:latin typeface="Arial"/>
                <a:ea typeface="Arial"/>
                <a:cs typeface="Arial"/>
                <a:sym typeface="Arial"/>
              </a:rPr>
              <a:t>2.8 Tools involved in installation of system</a:t>
            </a:r>
            <a:endParaRPr sz="2800" b="0">
              <a:solidFill>
                <a:srgbClr val="000000"/>
              </a:solidFill>
              <a:latin typeface="Arial"/>
              <a:ea typeface="Arial"/>
              <a:cs typeface="Arial"/>
              <a:sym typeface="Arial"/>
            </a:endParaRPr>
          </a:p>
          <a:p>
            <a:pPr marL="0" marR="0" lvl="0" indent="0" algn="l" rtl="0">
              <a:spcBef>
                <a:spcPts val="0"/>
              </a:spcBef>
              <a:spcAft>
                <a:spcPts val="0"/>
              </a:spcAft>
              <a:buNone/>
            </a:pPr>
            <a:r>
              <a:rPr lang="en-US" sz="2800" b="0">
                <a:solidFill>
                  <a:srgbClr val="000000"/>
                </a:solidFill>
                <a:latin typeface="Arial"/>
                <a:ea typeface="Arial"/>
                <a:cs typeface="Arial"/>
                <a:sym typeface="Arial"/>
              </a:rPr>
              <a:t> </a:t>
            </a:r>
            <a:endParaRPr sz="2800" b="0">
              <a:solidFill>
                <a:srgbClr val="000000"/>
              </a:solidFill>
              <a:latin typeface="Arial"/>
              <a:ea typeface="Arial"/>
              <a:cs typeface="Arial"/>
              <a:sym typeface="Arial"/>
            </a:endParaRPr>
          </a:p>
          <a:p>
            <a:pPr marL="0" marR="0" lvl="0" indent="0" algn="l" rtl="0">
              <a:spcBef>
                <a:spcPts val="0"/>
              </a:spcBef>
              <a:spcAft>
                <a:spcPts val="0"/>
              </a:spcAft>
              <a:buNone/>
            </a:pPr>
            <a:r>
              <a:rPr lang="en-US" sz="2800" b="0">
                <a:solidFill>
                  <a:srgbClr val="000000"/>
                </a:solidFill>
                <a:latin typeface="Arial"/>
                <a:ea typeface="Arial"/>
                <a:cs typeface="Arial"/>
                <a:sym typeface="Arial"/>
              </a:rPr>
              <a:t>3. Coordinate colleagues at work</a:t>
            </a:r>
            <a:endParaRPr sz="2800" b="0">
              <a:solidFill>
                <a:srgbClr val="000000"/>
              </a:solidFill>
              <a:latin typeface="Arial"/>
              <a:ea typeface="Arial"/>
              <a:cs typeface="Arial"/>
              <a:sym typeface="Arial"/>
            </a:endParaRPr>
          </a:p>
          <a:p>
            <a:pPr marL="0" marR="0" lvl="0" indent="0" algn="l" rtl="0">
              <a:spcBef>
                <a:spcPts val="0"/>
              </a:spcBef>
              <a:spcAft>
                <a:spcPts val="0"/>
              </a:spcAft>
              <a:buNone/>
            </a:pPr>
            <a:r>
              <a:rPr lang="en-US" sz="2800" b="0">
                <a:solidFill>
                  <a:srgbClr val="000000"/>
                </a:solidFill>
                <a:latin typeface="Arial"/>
                <a:ea typeface="Arial"/>
                <a:cs typeface="Arial"/>
                <a:sym typeface="Arial"/>
              </a:rPr>
              <a:t>3.1 Company’s policies on incentives, delivery standards, and personnel </a:t>
            </a:r>
            <a:endParaRPr sz="2800" b="0">
              <a:solidFill>
                <a:srgbClr val="000000"/>
              </a:solidFill>
              <a:latin typeface="Arial"/>
              <a:ea typeface="Arial"/>
              <a:cs typeface="Arial"/>
              <a:sym typeface="Arial"/>
            </a:endParaRPr>
          </a:p>
          <a:p>
            <a:pPr marL="0" marR="0" lvl="0" indent="0" algn="l" rtl="0">
              <a:spcBef>
                <a:spcPts val="0"/>
              </a:spcBef>
              <a:spcAft>
                <a:spcPts val="0"/>
              </a:spcAft>
              <a:buNone/>
            </a:pPr>
            <a:r>
              <a:rPr lang="en-US" sz="2800" b="0">
                <a:solidFill>
                  <a:srgbClr val="000000"/>
                </a:solidFill>
                <a:latin typeface="Arial"/>
                <a:ea typeface="Arial"/>
                <a:cs typeface="Arial"/>
                <a:sym typeface="Arial"/>
              </a:rPr>
              <a:t>management </a:t>
            </a:r>
            <a:endParaRPr sz="2800" b="0">
              <a:solidFill>
                <a:srgbClr val="000000"/>
              </a:solidFill>
              <a:latin typeface="Arial"/>
              <a:ea typeface="Arial"/>
              <a:cs typeface="Arial"/>
              <a:sym typeface="Arial"/>
            </a:endParaRPr>
          </a:p>
          <a:p>
            <a:pPr marL="0" marR="0" lvl="0" indent="0" algn="l" rtl="0">
              <a:spcBef>
                <a:spcPts val="0"/>
              </a:spcBef>
              <a:spcAft>
                <a:spcPts val="0"/>
              </a:spcAft>
              <a:buNone/>
            </a:pPr>
            <a:r>
              <a:rPr lang="en-US" sz="2800" b="0">
                <a:solidFill>
                  <a:srgbClr val="000000"/>
                </a:solidFill>
                <a:latin typeface="Arial"/>
                <a:ea typeface="Arial"/>
                <a:cs typeface="Arial"/>
                <a:sym typeface="Arial"/>
              </a:rPr>
              <a:t> </a:t>
            </a:r>
            <a:endParaRPr sz="2800" b="0">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40"/>
          <p:cNvSpPr txBox="1"/>
          <p:nvPr/>
        </p:nvSpPr>
        <p:spPr>
          <a:xfrm>
            <a:off x="270155" y="430730"/>
            <a:ext cx="11651690" cy="5869940"/>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rgbClr val="000000"/>
              </a:buClr>
              <a:buSzPts val="3000"/>
              <a:buFont typeface="Noto Sans Symbols"/>
              <a:buChar char="●"/>
            </a:pPr>
            <a:r>
              <a:rPr lang="en-US" sz="3000">
                <a:solidFill>
                  <a:srgbClr val="000000"/>
                </a:solidFill>
                <a:latin typeface="Arial"/>
                <a:ea typeface="Arial"/>
                <a:cs typeface="Arial"/>
                <a:sym typeface="Arial"/>
              </a:rPr>
              <a:t>Equipment to be used for safe lifting and handling of solar panels</a:t>
            </a:r>
            <a:endParaRPr sz="3000">
              <a:solidFill>
                <a:srgbClr val="000000"/>
              </a:solidFill>
              <a:latin typeface="Arial"/>
              <a:ea typeface="Arial"/>
              <a:cs typeface="Arial"/>
              <a:sym typeface="Arial"/>
            </a:endParaRPr>
          </a:p>
          <a:p>
            <a:pPr marL="457200" marR="0" lvl="0" indent="-457200" algn="l" rtl="0">
              <a:spcBef>
                <a:spcPts val="0"/>
              </a:spcBef>
              <a:spcAft>
                <a:spcPts val="0"/>
              </a:spcAft>
              <a:buClr>
                <a:srgbClr val="000000"/>
              </a:buClr>
              <a:buSzPts val="3000"/>
              <a:buFont typeface="Noto Sans Symbols"/>
              <a:buChar char="●"/>
            </a:pPr>
            <a:r>
              <a:rPr lang="en-US" sz="3000">
                <a:solidFill>
                  <a:srgbClr val="000000"/>
                </a:solidFill>
                <a:latin typeface="Arial"/>
                <a:ea typeface="Arial"/>
                <a:cs typeface="Arial"/>
                <a:sym typeface="Arial"/>
              </a:rPr>
              <a:t>Type and size of ladders and scaffolding if needed</a:t>
            </a:r>
            <a:endParaRPr sz="3000">
              <a:solidFill>
                <a:srgbClr val="000000"/>
              </a:solidFill>
              <a:latin typeface="Arial"/>
              <a:ea typeface="Arial"/>
              <a:cs typeface="Arial"/>
              <a:sym typeface="Arial"/>
            </a:endParaRPr>
          </a:p>
          <a:p>
            <a:pPr marL="457200" marR="0" lvl="0" indent="-457200" algn="l" rtl="0">
              <a:spcBef>
                <a:spcPts val="0"/>
              </a:spcBef>
              <a:spcAft>
                <a:spcPts val="0"/>
              </a:spcAft>
              <a:buClr>
                <a:srgbClr val="000000"/>
              </a:buClr>
              <a:buSzPts val="3000"/>
              <a:buFont typeface="Noto Sans Symbols"/>
              <a:buChar char="●"/>
            </a:pPr>
            <a:r>
              <a:rPr lang="en-US" sz="3000">
                <a:solidFill>
                  <a:srgbClr val="000000"/>
                </a:solidFill>
                <a:latin typeface="Arial"/>
                <a:ea typeface="Arial"/>
                <a:cs typeface="Arial"/>
                <a:sym typeface="Arial"/>
              </a:rPr>
              <a:t>Fall protection for rooftop work</a:t>
            </a:r>
            <a:endParaRPr sz="3000">
              <a:solidFill>
                <a:srgbClr val="000000"/>
              </a:solidFill>
              <a:latin typeface="Arial"/>
              <a:ea typeface="Arial"/>
              <a:cs typeface="Arial"/>
              <a:sym typeface="Arial"/>
            </a:endParaRPr>
          </a:p>
          <a:p>
            <a:pPr marL="457200" marR="0" lvl="0" indent="-457200" algn="l" rtl="0">
              <a:spcBef>
                <a:spcPts val="0"/>
              </a:spcBef>
              <a:spcAft>
                <a:spcPts val="0"/>
              </a:spcAft>
              <a:buClr>
                <a:srgbClr val="000000"/>
              </a:buClr>
              <a:buSzPts val="3000"/>
              <a:buFont typeface="Noto Sans Symbols"/>
              <a:buChar char="●"/>
            </a:pPr>
            <a:r>
              <a:rPr lang="en-US" sz="3000">
                <a:solidFill>
                  <a:srgbClr val="000000"/>
                </a:solidFill>
                <a:latin typeface="Arial"/>
                <a:ea typeface="Arial"/>
                <a:cs typeface="Arial"/>
                <a:sym typeface="Arial"/>
              </a:rPr>
              <a:t>Personal protective equipment for each installer</a:t>
            </a:r>
            <a:endParaRPr sz="3000">
              <a:solidFill>
                <a:srgbClr val="000000"/>
              </a:solidFill>
              <a:latin typeface="Arial"/>
              <a:ea typeface="Arial"/>
              <a:cs typeface="Arial"/>
              <a:sym typeface="Arial"/>
            </a:endParaRPr>
          </a:p>
          <a:p>
            <a:pPr marL="0" marR="0" lvl="0" indent="0" algn="l" rtl="0">
              <a:spcBef>
                <a:spcPts val="0"/>
              </a:spcBef>
              <a:spcAft>
                <a:spcPts val="0"/>
              </a:spcAft>
              <a:buNone/>
            </a:pPr>
            <a:r>
              <a:rPr lang="en-US" sz="3000">
                <a:solidFill>
                  <a:srgbClr val="000000"/>
                </a:solidFill>
                <a:latin typeface="Arial"/>
                <a:ea typeface="Arial"/>
                <a:cs typeface="Arial"/>
                <a:sym typeface="Arial"/>
              </a:rPr>
              <a:t>All equipment needed for the job should be inspected and verified to be in good working order before being brought to the worksite.</a:t>
            </a:r>
            <a:endParaRPr sz="3000">
              <a:solidFill>
                <a:srgbClr val="000000"/>
              </a:solidFill>
              <a:latin typeface="Arial"/>
              <a:ea typeface="Arial"/>
              <a:cs typeface="Arial"/>
              <a:sym typeface="Arial"/>
            </a:endParaRPr>
          </a:p>
          <a:p>
            <a:pPr marL="0" marR="0" lvl="0" indent="0" algn="l" rtl="0">
              <a:spcBef>
                <a:spcPts val="0"/>
              </a:spcBef>
              <a:spcAft>
                <a:spcPts val="0"/>
              </a:spcAft>
              <a:buNone/>
            </a:pPr>
            <a:r>
              <a:rPr lang="en-US" sz="3000" b="1">
                <a:solidFill>
                  <a:srgbClr val="000000"/>
                </a:solidFill>
                <a:latin typeface="Arial"/>
                <a:ea typeface="Arial"/>
                <a:cs typeface="Arial"/>
                <a:sym typeface="Arial"/>
              </a:rPr>
              <a:t>Lifting and Handling Solar Panels</a:t>
            </a:r>
            <a:endParaRPr sz="3000" b="1">
              <a:solidFill>
                <a:srgbClr val="000000"/>
              </a:solidFill>
              <a:latin typeface="Arial"/>
              <a:ea typeface="Arial"/>
              <a:cs typeface="Arial"/>
              <a:sym typeface="Arial"/>
            </a:endParaRPr>
          </a:p>
          <a:p>
            <a:pPr marL="0" marR="0" lvl="0" indent="0" algn="l" rtl="0">
              <a:spcBef>
                <a:spcPts val="0"/>
              </a:spcBef>
              <a:spcAft>
                <a:spcPts val="0"/>
              </a:spcAft>
              <a:buNone/>
            </a:pPr>
            <a:r>
              <a:rPr lang="en-US" sz="3000">
                <a:solidFill>
                  <a:srgbClr val="000000"/>
                </a:solidFill>
                <a:latin typeface="Arial"/>
                <a:ea typeface="Arial"/>
                <a:cs typeface="Arial"/>
                <a:sym typeface="Arial"/>
              </a:rPr>
              <a:t>Solar panels are heavy and awkward to lift and carry. Loading and unloading panels from trucks and onto roofs can cause strains, sprains, muscle pulls and back injuries as well as cumulative trauma that stresses the spine. The panels can also heat up quickly when exposed to sunlight, causing burns if not handled safely.</a:t>
            </a:r>
            <a:endParaRPr sz="3000">
              <a:solidFill>
                <a:srgbClr val="000000"/>
              </a:solidFill>
              <a:latin typeface="Arial"/>
              <a:ea typeface="Arial"/>
              <a:cs typeface="Arial"/>
              <a:sym typeface="Arial"/>
            </a:endParaRPr>
          </a:p>
          <a:p>
            <a:pPr marL="0" marR="0" lvl="0" indent="0" algn="l" rtl="0">
              <a:spcBef>
                <a:spcPts val="0"/>
              </a:spcBef>
              <a:spcAft>
                <a:spcPts val="0"/>
              </a:spcAft>
              <a:buNone/>
            </a:pPr>
            <a:endParaRPr sz="3000">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1"/>
          <p:cNvSpPr txBox="1"/>
          <p:nvPr/>
        </p:nvSpPr>
        <p:spPr>
          <a:xfrm>
            <a:off x="235584" y="223307"/>
            <a:ext cx="11720833" cy="47015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00000"/>
                </a:solidFill>
                <a:latin typeface="Arial"/>
                <a:ea typeface="Arial"/>
                <a:cs typeface="Arial"/>
                <a:sym typeface="Arial"/>
              </a:rPr>
              <a:t>Safety measures for solar workers:</a:t>
            </a:r>
            <a:endParaRPr sz="2800" b="1">
              <a:solidFill>
                <a:srgbClr val="000000"/>
              </a:solidFill>
              <a:latin typeface="Arial"/>
              <a:ea typeface="Arial"/>
              <a:cs typeface="Arial"/>
              <a:sym typeface="Arial"/>
            </a:endParaRPr>
          </a:p>
          <a:p>
            <a:pPr marL="0" marR="0" lvl="0" indent="0" algn="l" rtl="0">
              <a:spcBef>
                <a:spcPts val="0"/>
              </a:spcBef>
              <a:spcAft>
                <a:spcPts val="0"/>
              </a:spcAft>
              <a:buNone/>
            </a:pPr>
            <a:r>
              <a:rPr lang="en-US" sz="2800">
                <a:solidFill>
                  <a:srgbClr val="000000"/>
                </a:solidFill>
                <a:latin typeface="Arial"/>
                <a:ea typeface="Arial"/>
                <a:cs typeface="Arial"/>
                <a:sym typeface="Arial"/>
              </a:rPr>
              <a:t>Lift each solar panel with at least two people while applying safe lifting techniques.</a:t>
            </a:r>
            <a:endParaRPr sz="2800">
              <a:solidFill>
                <a:srgbClr val="000000"/>
              </a:solidFill>
              <a:latin typeface="Arial"/>
              <a:ea typeface="Arial"/>
              <a:cs typeface="Arial"/>
              <a:sym typeface="Arial"/>
            </a:endParaRPr>
          </a:p>
          <a:p>
            <a:pPr marL="0" marR="0" lvl="0" indent="0" algn="l" rtl="0">
              <a:spcBef>
                <a:spcPts val="0"/>
              </a:spcBef>
              <a:spcAft>
                <a:spcPts val="0"/>
              </a:spcAft>
              <a:buNone/>
            </a:pPr>
            <a:r>
              <a:rPr lang="en-US" sz="2800">
                <a:solidFill>
                  <a:srgbClr val="000000"/>
                </a:solidFill>
                <a:latin typeface="Arial"/>
                <a:ea typeface="Arial"/>
                <a:cs typeface="Arial"/>
                <a:sym typeface="Arial"/>
              </a:rPr>
              <a:t>Transport solar panels onto and around the work site using mobile carts or forklifts.</a:t>
            </a:r>
            <a:endParaRPr sz="2800">
              <a:solidFill>
                <a:srgbClr val="000000"/>
              </a:solidFill>
              <a:latin typeface="Arial"/>
              <a:ea typeface="Arial"/>
              <a:cs typeface="Arial"/>
              <a:sym typeface="Arial"/>
            </a:endParaRPr>
          </a:p>
          <a:p>
            <a:pPr marL="0" marR="0" lvl="0" indent="0" algn="l" rtl="0">
              <a:spcBef>
                <a:spcPts val="0"/>
              </a:spcBef>
              <a:spcAft>
                <a:spcPts val="0"/>
              </a:spcAft>
              <a:buNone/>
            </a:pPr>
            <a:r>
              <a:rPr lang="en-US" sz="2800">
                <a:solidFill>
                  <a:srgbClr val="000000"/>
                </a:solidFill>
                <a:latin typeface="Arial"/>
                <a:ea typeface="Arial"/>
                <a:cs typeface="Arial"/>
                <a:sym typeface="Arial"/>
              </a:rPr>
              <a:t>Never climb ladders while carrying solar panels. To get solar panels onto rooftops, use properly inspected cranes, hoists or ladder-based winch systems.</a:t>
            </a:r>
            <a:endParaRPr sz="2800">
              <a:solidFill>
                <a:srgbClr val="000000"/>
              </a:solidFill>
              <a:latin typeface="Arial"/>
              <a:ea typeface="Arial"/>
              <a:cs typeface="Arial"/>
              <a:sym typeface="Arial"/>
            </a:endParaRPr>
          </a:p>
          <a:p>
            <a:pPr marL="0" marR="0" lvl="0" indent="0" algn="l" rtl="0">
              <a:spcBef>
                <a:spcPts val="0"/>
              </a:spcBef>
              <a:spcAft>
                <a:spcPts val="0"/>
              </a:spcAft>
              <a:buNone/>
            </a:pPr>
            <a:r>
              <a:rPr lang="en-US" sz="2800">
                <a:solidFill>
                  <a:srgbClr val="000000"/>
                </a:solidFill>
                <a:latin typeface="Arial"/>
                <a:ea typeface="Arial"/>
                <a:cs typeface="Arial"/>
                <a:sym typeface="Arial"/>
              </a:rPr>
              <a:t>Once unpackaged, cover panels with an opaque sheet to prevent heat buildup.</a:t>
            </a:r>
            <a:endParaRPr sz="2800">
              <a:solidFill>
                <a:srgbClr val="000000"/>
              </a:solidFill>
              <a:latin typeface="Arial"/>
              <a:ea typeface="Arial"/>
              <a:cs typeface="Arial"/>
              <a:sym typeface="Arial"/>
            </a:endParaRPr>
          </a:p>
          <a:p>
            <a:pPr marL="0" marR="0" lvl="0" indent="0" algn="l" rtl="0">
              <a:spcBef>
                <a:spcPts val="0"/>
              </a:spcBef>
              <a:spcAft>
                <a:spcPts val="0"/>
              </a:spcAft>
              <a:buNone/>
            </a:pPr>
            <a:r>
              <a:rPr lang="en-US" sz="2800">
                <a:solidFill>
                  <a:srgbClr val="000000"/>
                </a:solidFill>
                <a:latin typeface="Arial"/>
                <a:ea typeface="Arial"/>
                <a:cs typeface="Arial"/>
                <a:sym typeface="Arial"/>
              </a:rPr>
              <a:t>Always wear gloves when handling panels.</a:t>
            </a:r>
            <a:endParaRPr sz="2800">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2"/>
          <p:cNvSpPr txBox="1"/>
          <p:nvPr/>
        </p:nvSpPr>
        <p:spPr>
          <a:xfrm>
            <a:off x="347332" y="868679"/>
            <a:ext cx="11497335" cy="57302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100" b="1">
                <a:solidFill>
                  <a:srgbClr val="000000"/>
                </a:solidFill>
                <a:latin typeface="Arial"/>
                <a:ea typeface="Arial"/>
                <a:cs typeface="Arial"/>
                <a:sym typeface="Arial"/>
              </a:rPr>
              <a:t>Ladder Safety</a:t>
            </a:r>
            <a:endParaRPr sz="4100" b="1">
              <a:solidFill>
                <a:srgbClr val="000000"/>
              </a:solidFill>
              <a:latin typeface="Arial"/>
              <a:ea typeface="Arial"/>
              <a:cs typeface="Arial"/>
              <a:sym typeface="Arial"/>
            </a:endParaRPr>
          </a:p>
          <a:p>
            <a:pPr marL="0" marR="0" lvl="0" indent="0" algn="l" rtl="0">
              <a:spcBef>
                <a:spcPts val="0"/>
              </a:spcBef>
              <a:spcAft>
                <a:spcPts val="0"/>
              </a:spcAft>
              <a:buNone/>
            </a:pPr>
            <a:r>
              <a:rPr lang="en-US" sz="2800">
                <a:solidFill>
                  <a:srgbClr val="000000"/>
                </a:solidFill>
                <a:latin typeface="Arial"/>
                <a:ea typeface="Arial"/>
                <a:cs typeface="Arial"/>
                <a:sym typeface="Arial"/>
              </a:rPr>
              <a:t>Solar construction often involves working on roofs and from ladders. Choosing the right ladder and using it properly are essential.</a:t>
            </a:r>
            <a:endParaRPr sz="2800">
              <a:solidFill>
                <a:srgbClr val="000000"/>
              </a:solidFill>
              <a:latin typeface="Arial"/>
              <a:ea typeface="Arial"/>
              <a:cs typeface="Arial"/>
              <a:sym typeface="Arial"/>
            </a:endParaRPr>
          </a:p>
          <a:p>
            <a:pPr marL="0" marR="0" lvl="0" indent="0" algn="l" rtl="0">
              <a:spcBef>
                <a:spcPts val="0"/>
              </a:spcBef>
              <a:spcAft>
                <a:spcPts val="0"/>
              </a:spcAft>
              <a:buNone/>
            </a:pPr>
            <a:endParaRPr sz="2800">
              <a:solidFill>
                <a:srgbClr val="000000"/>
              </a:solidFill>
              <a:latin typeface="Arial"/>
              <a:ea typeface="Arial"/>
              <a:cs typeface="Arial"/>
              <a:sym typeface="Arial"/>
            </a:endParaRPr>
          </a:p>
          <a:p>
            <a:pPr marL="0" marR="0" lvl="0" indent="0" algn="l" rtl="0">
              <a:spcBef>
                <a:spcPts val="0"/>
              </a:spcBef>
              <a:spcAft>
                <a:spcPts val="0"/>
              </a:spcAft>
              <a:buNone/>
            </a:pPr>
            <a:r>
              <a:rPr lang="en-US" sz="2800">
                <a:solidFill>
                  <a:srgbClr val="000000"/>
                </a:solidFill>
                <a:latin typeface="Arial"/>
                <a:ea typeface="Arial"/>
                <a:cs typeface="Arial"/>
                <a:sym typeface="Arial"/>
              </a:rPr>
              <a:t>Safety measures for solar workers:</a:t>
            </a:r>
            <a:endParaRPr sz="2800">
              <a:solidFill>
                <a:srgbClr val="000000"/>
              </a:solidFill>
              <a:latin typeface="Arial"/>
              <a:ea typeface="Arial"/>
              <a:cs typeface="Arial"/>
              <a:sym typeface="Arial"/>
            </a:endParaRPr>
          </a:p>
          <a:p>
            <a:pPr marL="0" marR="0" lvl="0" indent="0" algn="l" rtl="0">
              <a:spcBef>
                <a:spcPts val="0"/>
              </a:spcBef>
              <a:spcAft>
                <a:spcPts val="0"/>
              </a:spcAft>
              <a:buNone/>
            </a:pPr>
            <a:r>
              <a:rPr lang="en-US" sz="2800">
                <a:solidFill>
                  <a:srgbClr val="000000"/>
                </a:solidFill>
                <a:latin typeface="Arial"/>
                <a:ea typeface="Arial"/>
                <a:cs typeface="Arial"/>
                <a:sym typeface="Arial"/>
              </a:rPr>
              <a:t>Select the ladder that best suits the need for access – whether a stepladder, straight ladder or extension ladder. Straight or extension ladders should extend a minimum of three feet above the rung that the worker will stand upon.</a:t>
            </a:r>
            <a:endParaRPr sz="2800">
              <a:solidFill>
                <a:srgbClr val="000000"/>
              </a:solidFill>
              <a:latin typeface="Arial"/>
              <a:ea typeface="Arial"/>
              <a:cs typeface="Arial"/>
              <a:sym typeface="Arial"/>
            </a:endParaRPr>
          </a:p>
          <a:p>
            <a:pPr marL="0" marR="0" lvl="0" indent="0" algn="l" rtl="0">
              <a:spcBef>
                <a:spcPts val="0"/>
              </a:spcBef>
              <a:spcAft>
                <a:spcPts val="0"/>
              </a:spcAft>
              <a:buNone/>
            </a:pPr>
            <a:r>
              <a:rPr lang="en-US" sz="2800">
                <a:solidFill>
                  <a:srgbClr val="000000"/>
                </a:solidFill>
                <a:latin typeface="Arial"/>
                <a:ea typeface="Arial"/>
                <a:cs typeface="Arial"/>
                <a:sym typeface="Arial"/>
              </a:rPr>
              <a:t>Select the right ladder material. Aluminum and metal ladders are the most commonly used today and may have their place on the job, but they’re a serious hazard near power lines or electrical work. Use a fiberglass ladder with non-conductive side rails near power sources.</a:t>
            </a:r>
            <a:endParaRPr sz="2800">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43"/>
          <p:cNvSpPr txBox="1"/>
          <p:nvPr/>
        </p:nvSpPr>
        <p:spPr>
          <a:xfrm>
            <a:off x="224061" y="449579"/>
            <a:ext cx="11743879" cy="61747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300" b="1">
                <a:solidFill>
                  <a:srgbClr val="000000"/>
                </a:solidFill>
                <a:latin typeface="Arial"/>
                <a:ea typeface="Arial"/>
                <a:cs typeface="Arial"/>
                <a:sym typeface="Arial"/>
              </a:rPr>
              <a:t>Trips and Falls</a:t>
            </a:r>
            <a:endParaRPr sz="4300" b="1">
              <a:solidFill>
                <a:srgbClr val="000000"/>
              </a:solidFill>
              <a:latin typeface="Arial"/>
              <a:ea typeface="Arial"/>
              <a:cs typeface="Arial"/>
              <a:sym typeface="Arial"/>
            </a:endParaRPr>
          </a:p>
          <a:p>
            <a:pPr marL="0" marR="0" lvl="0" indent="0" algn="l" rtl="0">
              <a:spcBef>
                <a:spcPts val="0"/>
              </a:spcBef>
              <a:spcAft>
                <a:spcPts val="0"/>
              </a:spcAft>
              <a:buNone/>
            </a:pPr>
            <a:r>
              <a:rPr lang="en-US" sz="2800">
                <a:solidFill>
                  <a:srgbClr val="000000"/>
                </a:solidFill>
                <a:latin typeface="Arial"/>
                <a:ea typeface="Arial"/>
                <a:cs typeface="Arial"/>
                <a:sym typeface="Arial"/>
              </a:rPr>
              <a:t>Trips and falls are a common hazard of all construction jobs, including solar. They can happen anywhere on the jobsite, especially off roofs or ladders. Rooftop solar installations are especially hazardous because the work space diminishes as more panels are installed, increasing the risk of falls.</a:t>
            </a:r>
            <a:endParaRPr sz="2800">
              <a:solidFill>
                <a:srgbClr val="000000"/>
              </a:solidFill>
              <a:latin typeface="Arial"/>
              <a:ea typeface="Arial"/>
              <a:cs typeface="Arial"/>
              <a:sym typeface="Arial"/>
            </a:endParaRPr>
          </a:p>
          <a:p>
            <a:pPr marL="0" marR="0" lvl="0" indent="0" algn="l" rtl="0">
              <a:spcBef>
                <a:spcPts val="0"/>
              </a:spcBef>
              <a:spcAft>
                <a:spcPts val="0"/>
              </a:spcAft>
              <a:buNone/>
            </a:pPr>
            <a:r>
              <a:rPr lang="en-US" sz="2800" b="1">
                <a:solidFill>
                  <a:srgbClr val="000000"/>
                </a:solidFill>
                <a:latin typeface="Arial"/>
                <a:ea typeface="Arial"/>
                <a:cs typeface="Arial"/>
                <a:sym typeface="Arial"/>
              </a:rPr>
              <a:t>Safety measures for solar workers:</a:t>
            </a:r>
            <a:endParaRPr sz="2800" b="1">
              <a:solidFill>
                <a:srgbClr val="000000"/>
              </a:solidFill>
              <a:latin typeface="Arial"/>
              <a:ea typeface="Arial"/>
              <a:cs typeface="Arial"/>
              <a:sym typeface="Arial"/>
            </a:endParaRPr>
          </a:p>
          <a:p>
            <a:pPr marL="0" marR="0" lvl="0" indent="0" algn="l" rtl="0">
              <a:spcBef>
                <a:spcPts val="0"/>
              </a:spcBef>
              <a:spcAft>
                <a:spcPts val="0"/>
              </a:spcAft>
              <a:buNone/>
            </a:pPr>
            <a:r>
              <a:rPr lang="en-US" sz="2800">
                <a:solidFill>
                  <a:srgbClr val="000000"/>
                </a:solidFill>
                <a:latin typeface="Arial"/>
                <a:ea typeface="Arial"/>
                <a:cs typeface="Arial"/>
                <a:sym typeface="Arial"/>
              </a:rPr>
              <a:t>Keep all work areas dry and clear of obstructions.</a:t>
            </a:r>
            <a:endParaRPr sz="2800">
              <a:solidFill>
                <a:srgbClr val="000000"/>
              </a:solidFill>
              <a:latin typeface="Arial"/>
              <a:ea typeface="Arial"/>
              <a:cs typeface="Arial"/>
              <a:sym typeface="Arial"/>
            </a:endParaRPr>
          </a:p>
          <a:p>
            <a:pPr marL="0" marR="0" lvl="0" indent="0" algn="l" rtl="0">
              <a:spcBef>
                <a:spcPts val="0"/>
              </a:spcBef>
              <a:spcAft>
                <a:spcPts val="0"/>
              </a:spcAft>
              <a:buNone/>
            </a:pPr>
            <a:r>
              <a:rPr lang="en-US" sz="2800">
                <a:solidFill>
                  <a:srgbClr val="000000"/>
                </a:solidFill>
                <a:latin typeface="Arial"/>
                <a:ea typeface="Arial"/>
                <a:cs typeface="Arial"/>
                <a:sym typeface="Arial"/>
              </a:rPr>
              <a:t>For fall distances of six feet or more, take one of three protective measures: install guardrails around ledges, sunroofs or skylights; use safety nets; or provide each employee with a body harness that is anchored to the rooftop to arrest a potential fall.</a:t>
            </a:r>
            <a:endParaRPr sz="2800">
              <a:solidFill>
                <a:srgbClr val="000000"/>
              </a:solidFill>
              <a:latin typeface="Arial"/>
              <a:ea typeface="Arial"/>
              <a:cs typeface="Arial"/>
              <a:sym typeface="Arial"/>
            </a:endParaRPr>
          </a:p>
          <a:p>
            <a:pPr marL="0" marR="0" lvl="0" indent="0" algn="l" rtl="0">
              <a:spcBef>
                <a:spcPts val="0"/>
              </a:spcBef>
              <a:spcAft>
                <a:spcPts val="0"/>
              </a:spcAft>
              <a:buNone/>
            </a:pPr>
            <a:r>
              <a:rPr lang="en-US" sz="2800">
                <a:solidFill>
                  <a:srgbClr val="000000"/>
                </a:solidFill>
                <a:latin typeface="Arial"/>
                <a:ea typeface="Arial"/>
                <a:cs typeface="Arial"/>
                <a:sym typeface="Arial"/>
              </a:rPr>
              <a:t>Cover holes on rooftops, including skylights, and on ground-level work surfaces</a:t>
            </a:r>
            <a:endParaRPr sz="2800">
              <a:solidFill>
                <a:srgbClr val="00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4"/>
          <p:cNvSpPr txBox="1"/>
          <p:nvPr/>
        </p:nvSpPr>
        <p:spPr>
          <a:xfrm>
            <a:off x="206775" y="0"/>
            <a:ext cx="11778450" cy="68097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200" b="1">
                <a:solidFill>
                  <a:srgbClr val="000000"/>
                </a:solidFill>
                <a:latin typeface="Arial"/>
                <a:ea typeface="Arial"/>
                <a:cs typeface="Arial"/>
                <a:sym typeface="Arial"/>
              </a:rPr>
              <a:t>Solar Electrical Safety</a:t>
            </a:r>
            <a:endParaRPr sz="4200" b="1">
              <a:solidFill>
                <a:srgbClr val="000000"/>
              </a:solidFill>
              <a:latin typeface="Arial"/>
              <a:ea typeface="Arial"/>
              <a:cs typeface="Arial"/>
              <a:sym typeface="Arial"/>
            </a:endParaRPr>
          </a:p>
          <a:p>
            <a:pPr marL="0" marR="0" lvl="0" indent="0" algn="l" rtl="0">
              <a:spcBef>
                <a:spcPts val="0"/>
              </a:spcBef>
              <a:spcAft>
                <a:spcPts val="0"/>
              </a:spcAft>
              <a:buNone/>
            </a:pPr>
            <a:r>
              <a:rPr lang="en-US" sz="2700">
                <a:solidFill>
                  <a:srgbClr val="000000"/>
                </a:solidFill>
                <a:latin typeface="Arial"/>
                <a:ea typeface="Arial"/>
                <a:cs typeface="Arial"/>
                <a:sym typeface="Arial"/>
              </a:rPr>
              <a:t>Solar electric (photovoltaic or PV) systems include several components that conduct electricity: the PV solar array, an inverter that converts the panel’s direct current to alternating current, and other essential system parts. When any of these components are “live” with electricity generated by the sun’s energy, they can cause injuries associated with electric shock and arc-flash. Even low-light conditions can create sufficient voltage to cause injury.</a:t>
            </a:r>
            <a:endParaRPr sz="2700">
              <a:solidFill>
                <a:srgbClr val="000000"/>
              </a:solidFill>
              <a:latin typeface="Arial"/>
              <a:ea typeface="Arial"/>
              <a:cs typeface="Arial"/>
              <a:sym typeface="Arial"/>
            </a:endParaRPr>
          </a:p>
          <a:p>
            <a:pPr marL="0" marR="0" lvl="0" indent="0" algn="l" rtl="0">
              <a:spcBef>
                <a:spcPts val="0"/>
              </a:spcBef>
              <a:spcAft>
                <a:spcPts val="0"/>
              </a:spcAft>
              <a:buNone/>
            </a:pPr>
            <a:r>
              <a:rPr lang="en-US" sz="2700" b="1">
                <a:solidFill>
                  <a:srgbClr val="000000"/>
                </a:solidFill>
                <a:latin typeface="Arial"/>
                <a:ea typeface="Arial"/>
                <a:cs typeface="Arial"/>
                <a:sym typeface="Arial"/>
              </a:rPr>
              <a:t>Safety measures for solar workers</a:t>
            </a:r>
            <a:r>
              <a:rPr lang="en-US" sz="2700">
                <a:solidFill>
                  <a:srgbClr val="000000"/>
                </a:solidFill>
                <a:latin typeface="Arial"/>
                <a:ea typeface="Arial"/>
                <a:cs typeface="Arial"/>
                <a:sym typeface="Arial"/>
              </a:rPr>
              <a:t>:</a:t>
            </a:r>
            <a:endParaRPr sz="2700">
              <a:solidFill>
                <a:srgbClr val="000000"/>
              </a:solidFill>
              <a:latin typeface="Arial"/>
              <a:ea typeface="Arial"/>
              <a:cs typeface="Arial"/>
              <a:sym typeface="Arial"/>
            </a:endParaRPr>
          </a:p>
          <a:p>
            <a:pPr marL="0" marR="0" lvl="0" indent="0" algn="l" rtl="0">
              <a:spcBef>
                <a:spcPts val="0"/>
              </a:spcBef>
              <a:spcAft>
                <a:spcPts val="0"/>
              </a:spcAft>
              <a:buNone/>
            </a:pPr>
            <a:r>
              <a:rPr lang="en-US" sz="2700">
                <a:solidFill>
                  <a:srgbClr val="000000"/>
                </a:solidFill>
                <a:latin typeface="Arial"/>
                <a:ea typeface="Arial"/>
                <a:cs typeface="Arial"/>
                <a:sym typeface="Arial"/>
              </a:rPr>
              <a:t>Cover the solar array with an opaque sheet to “turn off” the sun’s light.</a:t>
            </a:r>
            <a:endParaRPr sz="2700">
              <a:solidFill>
                <a:srgbClr val="000000"/>
              </a:solidFill>
              <a:latin typeface="Arial"/>
              <a:ea typeface="Arial"/>
              <a:cs typeface="Arial"/>
              <a:sym typeface="Arial"/>
            </a:endParaRPr>
          </a:p>
          <a:p>
            <a:pPr marL="0" marR="0" lvl="0" indent="0" algn="l" rtl="0">
              <a:spcBef>
                <a:spcPts val="0"/>
              </a:spcBef>
              <a:spcAft>
                <a:spcPts val="0"/>
              </a:spcAft>
              <a:buNone/>
            </a:pPr>
            <a:r>
              <a:rPr lang="en-US" sz="2700">
                <a:solidFill>
                  <a:srgbClr val="000000"/>
                </a:solidFill>
                <a:latin typeface="Arial"/>
                <a:ea typeface="Arial"/>
                <a:cs typeface="Arial"/>
                <a:sym typeface="Arial"/>
              </a:rPr>
              <a:t>Treat the wiring coming from a solar PV array with the same caution as a utility power line. Use a meter or circuit test device to ensure that all circuits are de-energized before working on them.</a:t>
            </a:r>
            <a:endParaRPr sz="2700">
              <a:solidFill>
                <a:srgbClr val="000000"/>
              </a:solidFill>
              <a:latin typeface="Arial"/>
              <a:ea typeface="Arial"/>
              <a:cs typeface="Arial"/>
              <a:sym typeface="Arial"/>
            </a:endParaRPr>
          </a:p>
          <a:p>
            <a:pPr marL="0" marR="0" lvl="0" indent="0" algn="l" rtl="0">
              <a:spcBef>
                <a:spcPts val="0"/>
              </a:spcBef>
              <a:spcAft>
                <a:spcPts val="0"/>
              </a:spcAft>
              <a:buNone/>
            </a:pPr>
            <a:r>
              <a:rPr lang="en-US" sz="2700">
                <a:solidFill>
                  <a:srgbClr val="000000"/>
                </a:solidFill>
                <a:latin typeface="Arial"/>
                <a:ea typeface="Arial"/>
                <a:cs typeface="Arial"/>
                <a:sym typeface="Arial"/>
              </a:rPr>
              <a:t>Lock out the power on systems that can be locked out. Tag all circuits you’re working on at points where that equipment or circuit can be energized.</a:t>
            </a:r>
            <a:endParaRPr sz="2700">
              <a:solidFill>
                <a:srgbClr val="000000"/>
              </a:solidFill>
              <a:latin typeface="Arial"/>
              <a:ea typeface="Arial"/>
              <a:cs typeface="Arial"/>
              <a:sym typeface="Arial"/>
            </a:endParaRPr>
          </a:p>
          <a:p>
            <a:pPr marL="0" marR="0" lvl="0" indent="0" algn="l" rtl="0">
              <a:spcBef>
                <a:spcPts val="0"/>
              </a:spcBef>
              <a:spcAft>
                <a:spcPts val="0"/>
              </a:spcAft>
              <a:buNone/>
            </a:pPr>
            <a:endParaRPr sz="2700">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45"/>
          <p:cNvSpPr txBox="1"/>
          <p:nvPr/>
        </p:nvSpPr>
        <p:spPr>
          <a:xfrm>
            <a:off x="0" y="0"/>
            <a:ext cx="12075605" cy="70002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700" b="1">
                <a:solidFill>
                  <a:srgbClr val="000000"/>
                </a:solidFill>
                <a:latin typeface="Arial"/>
                <a:ea typeface="Arial"/>
                <a:cs typeface="Arial"/>
                <a:sym typeface="Arial"/>
              </a:rPr>
              <a:t>What are the hazards of solar power?</a:t>
            </a:r>
            <a:endParaRPr sz="3700" b="1">
              <a:solidFill>
                <a:srgbClr val="000000"/>
              </a:solidFill>
              <a:latin typeface="Arial"/>
              <a:ea typeface="Arial"/>
              <a:cs typeface="Arial"/>
              <a:sym typeface="Arial"/>
            </a:endParaRPr>
          </a:p>
          <a:p>
            <a:pPr marL="0" marR="0" lvl="0" indent="0" algn="l" rtl="0">
              <a:spcBef>
                <a:spcPts val="0"/>
              </a:spcBef>
              <a:spcAft>
                <a:spcPts val="0"/>
              </a:spcAft>
              <a:buNone/>
            </a:pPr>
            <a:r>
              <a:rPr lang="en-US" sz="2800">
                <a:solidFill>
                  <a:srgbClr val="000000"/>
                </a:solidFill>
                <a:latin typeface="Arial"/>
                <a:ea typeface="Arial"/>
                <a:cs typeface="Arial"/>
                <a:sym typeface="Arial"/>
              </a:rPr>
              <a:t>Hazards and Controls</a:t>
            </a:r>
            <a:endParaRPr sz="2800">
              <a:solidFill>
                <a:srgbClr val="000000"/>
              </a:solidFill>
              <a:latin typeface="Arial"/>
              <a:ea typeface="Arial"/>
              <a:cs typeface="Arial"/>
              <a:sym typeface="Arial"/>
            </a:endParaRPr>
          </a:p>
          <a:p>
            <a:pPr marL="0" marR="0" lvl="0" indent="0" algn="l" rtl="0">
              <a:spcBef>
                <a:spcPts val="0"/>
              </a:spcBef>
              <a:spcAft>
                <a:spcPts val="0"/>
              </a:spcAft>
              <a:buNone/>
            </a:pPr>
            <a:r>
              <a:rPr lang="en-US" sz="2800">
                <a:solidFill>
                  <a:srgbClr val="000000"/>
                </a:solidFill>
                <a:latin typeface="Arial"/>
                <a:ea typeface="Arial"/>
                <a:cs typeface="Arial"/>
                <a:sym typeface="Arial"/>
              </a:rPr>
              <a:t> Workers in the solar energy industry are potentially exposed to a variety of serious hazards, such as arc flashes (which include arc flash burn and blast hazards), electric shock, falls, and thermal burn hazards that can cause injury and death.</a:t>
            </a:r>
            <a:endParaRPr sz="2800">
              <a:solidFill>
                <a:srgbClr val="000000"/>
              </a:solidFill>
              <a:latin typeface="Arial"/>
              <a:ea typeface="Arial"/>
              <a:cs typeface="Arial"/>
              <a:sym typeface="Arial"/>
            </a:endParaRPr>
          </a:p>
          <a:p>
            <a:pPr marL="0" marR="0" lvl="0" indent="0" algn="l" rtl="0">
              <a:spcBef>
                <a:spcPts val="0"/>
              </a:spcBef>
              <a:spcAft>
                <a:spcPts val="0"/>
              </a:spcAft>
              <a:buNone/>
            </a:pPr>
            <a:r>
              <a:rPr lang="en-US" sz="4100" b="1">
                <a:solidFill>
                  <a:srgbClr val="000000"/>
                </a:solidFill>
                <a:latin typeface="Arial"/>
                <a:ea typeface="Arial"/>
                <a:cs typeface="Arial"/>
                <a:sym typeface="Arial"/>
              </a:rPr>
              <a:t>Handling hazardous material </a:t>
            </a:r>
            <a:endParaRPr sz="4100" b="1">
              <a:solidFill>
                <a:srgbClr val="000000"/>
              </a:solidFill>
              <a:latin typeface="Arial"/>
              <a:ea typeface="Arial"/>
              <a:cs typeface="Arial"/>
              <a:sym typeface="Arial"/>
            </a:endParaRPr>
          </a:p>
          <a:p>
            <a:pPr marL="0" marR="0" lvl="0" indent="0" algn="l" rtl="0">
              <a:spcBef>
                <a:spcPts val="0"/>
              </a:spcBef>
              <a:spcAft>
                <a:spcPts val="0"/>
              </a:spcAft>
              <a:buNone/>
            </a:pPr>
            <a:r>
              <a:rPr lang="en-US" sz="2700">
                <a:solidFill>
                  <a:srgbClr val="000000"/>
                </a:solidFill>
                <a:latin typeface="Arial"/>
                <a:ea typeface="Arial"/>
                <a:cs typeface="Arial"/>
                <a:sym typeface="Arial"/>
              </a:rPr>
              <a:t>Hazardous Waste or Not?</a:t>
            </a:r>
            <a:endParaRPr sz="2700">
              <a:solidFill>
                <a:srgbClr val="000000"/>
              </a:solidFill>
              <a:latin typeface="Arial"/>
              <a:ea typeface="Arial"/>
              <a:cs typeface="Arial"/>
              <a:sym typeface="Arial"/>
            </a:endParaRPr>
          </a:p>
          <a:p>
            <a:pPr marL="0" marR="0" lvl="0" indent="0" algn="l" rtl="0">
              <a:spcBef>
                <a:spcPts val="0"/>
              </a:spcBef>
              <a:spcAft>
                <a:spcPts val="0"/>
              </a:spcAft>
              <a:buNone/>
            </a:pPr>
            <a:r>
              <a:rPr lang="en-US" sz="2700">
                <a:solidFill>
                  <a:srgbClr val="000000"/>
                </a:solidFill>
                <a:latin typeface="Arial"/>
                <a:ea typeface="Arial"/>
                <a:cs typeface="Arial"/>
                <a:sym typeface="Arial"/>
              </a:rPr>
              <a:t>Solar panel waste can include heavy metals such as silver, lead, arsenic and cadmium that – at </a:t>
            </a:r>
            <a:endParaRPr sz="2700">
              <a:solidFill>
                <a:srgbClr val="000000"/>
              </a:solidFill>
              <a:latin typeface="Arial"/>
              <a:ea typeface="Arial"/>
              <a:cs typeface="Arial"/>
              <a:sym typeface="Arial"/>
            </a:endParaRPr>
          </a:p>
          <a:p>
            <a:pPr marL="0" marR="0" lvl="0" indent="0" algn="l" rtl="0">
              <a:spcBef>
                <a:spcPts val="0"/>
              </a:spcBef>
              <a:spcAft>
                <a:spcPts val="0"/>
              </a:spcAft>
              <a:buNone/>
            </a:pPr>
            <a:r>
              <a:rPr lang="en-US" sz="2700">
                <a:solidFill>
                  <a:srgbClr val="000000"/>
                </a:solidFill>
                <a:latin typeface="Arial"/>
                <a:ea typeface="Arial"/>
                <a:cs typeface="Arial"/>
                <a:sym typeface="Arial"/>
              </a:rPr>
              <a:t>certain levels – may be classified as hazardous waste. </a:t>
            </a:r>
            <a:endParaRPr sz="2700">
              <a:solidFill>
                <a:srgbClr val="000000"/>
              </a:solidFill>
              <a:latin typeface="Arial"/>
              <a:ea typeface="Arial"/>
              <a:cs typeface="Arial"/>
              <a:sym typeface="Arial"/>
            </a:endParaRPr>
          </a:p>
          <a:p>
            <a:pPr marL="0" marR="0" lvl="0" indent="0" algn="l" rtl="0">
              <a:spcBef>
                <a:spcPts val="0"/>
              </a:spcBef>
              <a:spcAft>
                <a:spcPts val="0"/>
              </a:spcAft>
              <a:buNone/>
            </a:pPr>
            <a:r>
              <a:rPr lang="en-US" sz="2700">
                <a:solidFill>
                  <a:srgbClr val="000000"/>
                </a:solidFill>
                <a:latin typeface="Arial"/>
                <a:ea typeface="Arial"/>
                <a:cs typeface="Arial"/>
                <a:sym typeface="Arial"/>
              </a:rPr>
              <a:t>Solar panels may be considered a waste when:</a:t>
            </a:r>
            <a:endParaRPr sz="2700">
              <a:solidFill>
                <a:srgbClr val="000000"/>
              </a:solidFill>
              <a:latin typeface="Arial"/>
              <a:ea typeface="Arial"/>
              <a:cs typeface="Arial"/>
              <a:sym typeface="Arial"/>
            </a:endParaRPr>
          </a:p>
          <a:p>
            <a:pPr marL="0" marR="0" lvl="0" indent="0" algn="l" rtl="0">
              <a:spcBef>
                <a:spcPts val="0"/>
              </a:spcBef>
              <a:spcAft>
                <a:spcPts val="0"/>
              </a:spcAft>
              <a:buNone/>
            </a:pPr>
            <a:r>
              <a:rPr lang="en-US" sz="2700">
                <a:solidFill>
                  <a:srgbClr val="000000"/>
                </a:solidFill>
                <a:latin typeface="Arial"/>
                <a:ea typeface="Arial"/>
                <a:cs typeface="Arial"/>
                <a:sym typeface="Arial"/>
              </a:rPr>
              <a:t>• A generator decides to discard unused solar panels: and</a:t>
            </a:r>
            <a:endParaRPr sz="2700">
              <a:solidFill>
                <a:srgbClr val="000000"/>
              </a:solidFill>
              <a:latin typeface="Arial"/>
              <a:ea typeface="Arial"/>
              <a:cs typeface="Arial"/>
              <a:sym typeface="Arial"/>
            </a:endParaRPr>
          </a:p>
          <a:p>
            <a:pPr marL="0" marR="0" lvl="0" indent="0" algn="l" rtl="0">
              <a:spcBef>
                <a:spcPts val="0"/>
              </a:spcBef>
              <a:spcAft>
                <a:spcPts val="0"/>
              </a:spcAft>
              <a:buNone/>
            </a:pPr>
            <a:r>
              <a:rPr lang="en-US" sz="2700">
                <a:solidFill>
                  <a:srgbClr val="000000"/>
                </a:solidFill>
                <a:latin typeface="Arial"/>
                <a:ea typeface="Arial"/>
                <a:cs typeface="Arial"/>
                <a:sym typeface="Arial"/>
              </a:rPr>
              <a:t>• Used solar panels are disconnected/removed from service and will not be reused. </a:t>
            </a:r>
            <a:endParaRPr sz="2700">
              <a:solidFill>
                <a:srgbClr val="000000"/>
              </a:solidFill>
              <a:latin typeface="Arial"/>
              <a:ea typeface="Arial"/>
              <a:cs typeface="Arial"/>
              <a:sym typeface="Arial"/>
            </a:endParaRPr>
          </a:p>
          <a:p>
            <a:pPr marL="0" marR="0" lvl="0" indent="0" algn="l" rtl="0">
              <a:spcBef>
                <a:spcPts val="0"/>
              </a:spcBef>
              <a:spcAft>
                <a:spcPts val="0"/>
              </a:spcAft>
              <a:buNone/>
            </a:pPr>
            <a:endParaRPr sz="2700">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46"/>
          <p:cNvSpPr txBox="1"/>
          <p:nvPr/>
        </p:nvSpPr>
        <p:spPr>
          <a:xfrm>
            <a:off x="334262" y="0"/>
            <a:ext cx="11857738" cy="45618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700">
                <a:solidFill>
                  <a:srgbClr val="000000"/>
                </a:solidFill>
                <a:latin typeface="Arial"/>
                <a:ea typeface="Arial"/>
                <a:cs typeface="Arial"/>
                <a:sym typeface="Arial"/>
              </a:rPr>
              <a:t>It is important to remember that some types and brands of solar panels are hazardous waste </a:t>
            </a:r>
            <a:endParaRPr sz="2700">
              <a:solidFill>
                <a:srgbClr val="000000"/>
              </a:solidFill>
              <a:latin typeface="Arial"/>
              <a:ea typeface="Arial"/>
              <a:cs typeface="Arial"/>
              <a:sym typeface="Arial"/>
            </a:endParaRPr>
          </a:p>
          <a:p>
            <a:pPr marL="0" marR="0" lvl="0" indent="0" algn="l" rtl="0">
              <a:spcBef>
                <a:spcPts val="0"/>
              </a:spcBef>
              <a:spcAft>
                <a:spcPts val="0"/>
              </a:spcAft>
              <a:buNone/>
            </a:pPr>
            <a:r>
              <a:rPr lang="en-US" sz="2700">
                <a:solidFill>
                  <a:srgbClr val="000000"/>
                </a:solidFill>
                <a:latin typeface="Arial"/>
                <a:ea typeface="Arial"/>
                <a:cs typeface="Arial"/>
                <a:sym typeface="Arial"/>
              </a:rPr>
              <a:t>while other are not. </a:t>
            </a:r>
            <a:endParaRPr sz="2700">
              <a:solidFill>
                <a:srgbClr val="000000"/>
              </a:solidFill>
              <a:latin typeface="Arial"/>
              <a:ea typeface="Arial"/>
              <a:cs typeface="Arial"/>
              <a:sym typeface="Arial"/>
            </a:endParaRPr>
          </a:p>
          <a:p>
            <a:pPr marL="0" marR="0" lvl="0" indent="0" algn="l" rtl="0">
              <a:spcBef>
                <a:spcPts val="0"/>
              </a:spcBef>
              <a:spcAft>
                <a:spcPts val="0"/>
              </a:spcAft>
              <a:buNone/>
            </a:pPr>
            <a:r>
              <a:rPr lang="en-US" sz="2700">
                <a:solidFill>
                  <a:srgbClr val="000000"/>
                </a:solidFill>
                <a:latin typeface="Arial"/>
                <a:ea typeface="Arial"/>
                <a:cs typeface="Arial"/>
                <a:sym typeface="Arial"/>
              </a:rPr>
              <a:t>The following are some panels that do or may contain toxic material.</a:t>
            </a:r>
            <a:endParaRPr sz="2700">
              <a:solidFill>
                <a:srgbClr val="000000"/>
              </a:solidFill>
              <a:latin typeface="Arial"/>
              <a:ea typeface="Arial"/>
              <a:cs typeface="Arial"/>
              <a:sym typeface="Arial"/>
            </a:endParaRPr>
          </a:p>
          <a:p>
            <a:pPr marL="0" marR="0" lvl="0" indent="0" algn="l" rtl="0">
              <a:spcBef>
                <a:spcPts val="0"/>
              </a:spcBef>
              <a:spcAft>
                <a:spcPts val="0"/>
              </a:spcAft>
              <a:buNone/>
            </a:pPr>
            <a:r>
              <a:rPr lang="en-US" sz="2700">
                <a:solidFill>
                  <a:srgbClr val="000000"/>
                </a:solidFill>
                <a:latin typeface="Arial"/>
                <a:ea typeface="Arial"/>
                <a:cs typeface="Arial"/>
                <a:sym typeface="Arial"/>
              </a:rPr>
              <a:t>• CDTe solar panels may be a hazardous due to cadmium.</a:t>
            </a:r>
            <a:endParaRPr sz="2700">
              <a:solidFill>
                <a:srgbClr val="000000"/>
              </a:solidFill>
              <a:latin typeface="Arial"/>
              <a:ea typeface="Arial"/>
              <a:cs typeface="Arial"/>
              <a:sym typeface="Arial"/>
            </a:endParaRPr>
          </a:p>
          <a:p>
            <a:pPr marL="0" marR="0" lvl="0" indent="0" algn="l" rtl="0">
              <a:spcBef>
                <a:spcPts val="0"/>
              </a:spcBef>
              <a:spcAft>
                <a:spcPts val="0"/>
              </a:spcAft>
              <a:buNone/>
            </a:pPr>
            <a:r>
              <a:rPr lang="en-US" sz="2700">
                <a:solidFill>
                  <a:srgbClr val="000000"/>
                </a:solidFill>
                <a:latin typeface="Arial"/>
                <a:ea typeface="Arial"/>
                <a:cs typeface="Arial"/>
                <a:sym typeface="Arial"/>
              </a:rPr>
              <a:t>• Gallium arsenide (GaAs) panels may be hazardous due to arsenic.</a:t>
            </a:r>
            <a:endParaRPr sz="2700">
              <a:solidFill>
                <a:srgbClr val="000000"/>
              </a:solidFill>
              <a:latin typeface="Arial"/>
              <a:ea typeface="Arial"/>
              <a:cs typeface="Arial"/>
              <a:sym typeface="Arial"/>
            </a:endParaRPr>
          </a:p>
          <a:p>
            <a:pPr marL="0" marR="0" lvl="0" indent="0" algn="l" rtl="0">
              <a:spcBef>
                <a:spcPts val="0"/>
              </a:spcBef>
              <a:spcAft>
                <a:spcPts val="0"/>
              </a:spcAft>
              <a:buNone/>
            </a:pPr>
            <a:r>
              <a:rPr lang="en-US" sz="2700">
                <a:solidFill>
                  <a:srgbClr val="000000"/>
                </a:solidFill>
                <a:latin typeface="Arial"/>
                <a:ea typeface="Arial"/>
                <a:cs typeface="Arial"/>
                <a:sym typeface="Arial"/>
              </a:rPr>
              <a:t>• Some older silicon solar panels may be hazardous waste for hexavalent chromium coatings.</a:t>
            </a:r>
            <a:endParaRPr sz="2700">
              <a:solidFill>
                <a:srgbClr val="000000"/>
              </a:solidFill>
              <a:latin typeface="Arial"/>
              <a:ea typeface="Arial"/>
              <a:cs typeface="Arial"/>
              <a:sym typeface="Arial"/>
            </a:endParaRPr>
          </a:p>
          <a:p>
            <a:pPr marL="0" marR="0" lvl="0" indent="0" algn="l" rtl="0">
              <a:spcBef>
                <a:spcPts val="0"/>
              </a:spcBef>
              <a:spcAft>
                <a:spcPts val="0"/>
              </a:spcAft>
              <a:buNone/>
            </a:pPr>
            <a:r>
              <a:rPr lang="en-US" sz="2700">
                <a:solidFill>
                  <a:srgbClr val="000000"/>
                </a:solidFill>
                <a:latin typeface="Arial"/>
                <a:ea typeface="Arial"/>
                <a:cs typeface="Arial"/>
                <a:sym typeface="Arial"/>
              </a:rPr>
              <a:t>• Newer, thin-film solar panels contain CIS/CIGS and may be hazardous due to copper and/or </a:t>
            </a:r>
            <a:endParaRPr sz="2700">
              <a:solidFill>
                <a:srgbClr val="000000"/>
              </a:solidFill>
              <a:latin typeface="Arial"/>
              <a:ea typeface="Arial"/>
              <a:cs typeface="Arial"/>
              <a:sym typeface="Arial"/>
            </a:endParaRPr>
          </a:p>
          <a:p>
            <a:pPr marL="0" marR="0" lvl="0" indent="0" algn="l" rtl="0">
              <a:spcBef>
                <a:spcPts val="0"/>
              </a:spcBef>
              <a:spcAft>
                <a:spcPts val="0"/>
              </a:spcAft>
              <a:buNone/>
            </a:pPr>
            <a:r>
              <a:rPr lang="en-US" sz="2700">
                <a:solidFill>
                  <a:srgbClr val="000000"/>
                </a:solidFill>
                <a:latin typeface="Arial"/>
                <a:ea typeface="Arial"/>
                <a:cs typeface="Arial"/>
                <a:sym typeface="Arial"/>
              </a:rPr>
              <a:t>selenium.</a:t>
            </a:r>
            <a:endParaRPr sz="2700">
              <a:solidFill>
                <a:srgbClr val="000000"/>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pic>
        <p:nvPicPr>
          <p:cNvPr id="337" name="Google Shape;337;p47"/>
          <p:cNvPicPr preferRelativeResize="0"/>
          <p:nvPr/>
        </p:nvPicPr>
        <p:blipFill rotWithShape="1">
          <a:blip r:embed="rId3">
            <a:alphaModFix/>
          </a:blip>
          <a:srcRect/>
          <a:stretch/>
        </p:blipFill>
        <p:spPr>
          <a:xfrm>
            <a:off x="1072858" y="882401"/>
            <a:ext cx="10046285" cy="5975598"/>
          </a:xfrm>
          <a:prstGeom prst="rect">
            <a:avLst/>
          </a:prstGeom>
          <a:noFill/>
          <a:ln>
            <a:noFill/>
          </a:ln>
        </p:spPr>
      </p:pic>
      <p:sp>
        <p:nvSpPr>
          <p:cNvPr id="338" name="Google Shape;338;p47"/>
          <p:cNvSpPr txBox="1"/>
          <p:nvPr/>
        </p:nvSpPr>
        <p:spPr>
          <a:xfrm>
            <a:off x="435155" y="0"/>
            <a:ext cx="4000000" cy="9296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00000"/>
                </a:solidFill>
                <a:latin typeface="Arial"/>
                <a:ea typeface="Arial"/>
                <a:cs typeface="Arial"/>
                <a:sym typeface="Arial"/>
              </a:rPr>
              <a:t>Site Risk &amp; Hazard Assessment </a:t>
            </a:r>
            <a:endParaRPr sz="2800" b="1">
              <a:solidFill>
                <a:srgbClr val="000000"/>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pic>
        <p:nvPicPr>
          <p:cNvPr id="343" name="Google Shape;343;p48"/>
          <p:cNvPicPr preferRelativeResize="0"/>
          <p:nvPr/>
        </p:nvPicPr>
        <p:blipFill rotWithShape="1">
          <a:blip r:embed="rId3">
            <a:alphaModFix/>
          </a:blip>
          <a:srcRect/>
          <a:stretch/>
        </p:blipFill>
        <p:spPr>
          <a:xfrm>
            <a:off x="535474" y="498741"/>
            <a:ext cx="10538105" cy="5860518"/>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pic>
        <p:nvPicPr>
          <p:cNvPr id="348" name="Google Shape;348;p49"/>
          <p:cNvPicPr preferRelativeResize="0"/>
          <p:nvPr/>
        </p:nvPicPr>
        <p:blipFill rotWithShape="1">
          <a:blip r:embed="rId3">
            <a:alphaModFix/>
          </a:blip>
          <a:srcRect/>
          <a:stretch/>
        </p:blipFill>
        <p:spPr>
          <a:xfrm>
            <a:off x="1118714" y="524655"/>
            <a:ext cx="10511607" cy="580869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5"/>
          <p:cNvSpPr txBox="1"/>
          <p:nvPr/>
        </p:nvSpPr>
        <p:spPr>
          <a:xfrm>
            <a:off x="759909" y="659130"/>
            <a:ext cx="10672182" cy="55397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000000"/>
                </a:solidFill>
                <a:latin typeface="Arial"/>
                <a:ea typeface="Arial"/>
                <a:cs typeface="Arial"/>
                <a:sym typeface="Arial"/>
              </a:rPr>
              <a:t>3.2 Importance of the individual’s role in the workflow </a:t>
            </a:r>
            <a:endParaRPr sz="2800">
              <a:solidFill>
                <a:srgbClr val="000000"/>
              </a:solidFill>
              <a:latin typeface="Arial"/>
              <a:ea typeface="Arial"/>
              <a:cs typeface="Arial"/>
              <a:sym typeface="Arial"/>
            </a:endParaRPr>
          </a:p>
          <a:p>
            <a:pPr marL="0" marR="0" lvl="0" indent="0" algn="l" rtl="0">
              <a:spcBef>
                <a:spcPts val="0"/>
              </a:spcBef>
              <a:spcAft>
                <a:spcPts val="0"/>
              </a:spcAft>
              <a:buNone/>
            </a:pPr>
            <a:r>
              <a:rPr lang="en-US" sz="2800">
                <a:solidFill>
                  <a:srgbClr val="000000"/>
                </a:solidFill>
                <a:latin typeface="Arial"/>
                <a:ea typeface="Arial"/>
                <a:cs typeface="Arial"/>
                <a:sym typeface="Arial"/>
              </a:rPr>
              <a:t>3.3 Reporting structure </a:t>
            </a:r>
            <a:endParaRPr sz="2800">
              <a:solidFill>
                <a:srgbClr val="000000"/>
              </a:solidFill>
              <a:latin typeface="Arial"/>
              <a:ea typeface="Arial"/>
              <a:cs typeface="Arial"/>
              <a:sym typeface="Arial"/>
            </a:endParaRPr>
          </a:p>
          <a:p>
            <a:pPr marL="0" marR="0" lvl="0" indent="0" algn="l" rtl="0">
              <a:spcBef>
                <a:spcPts val="0"/>
              </a:spcBef>
              <a:spcAft>
                <a:spcPts val="0"/>
              </a:spcAft>
              <a:buNone/>
            </a:pPr>
            <a:r>
              <a:rPr lang="en-US" sz="2800">
                <a:solidFill>
                  <a:srgbClr val="000000"/>
                </a:solidFill>
                <a:latin typeface="Arial"/>
                <a:ea typeface="Arial"/>
                <a:cs typeface="Arial"/>
                <a:sym typeface="Arial"/>
              </a:rPr>
              <a:t>3.4 Communicating effectively </a:t>
            </a:r>
            <a:endParaRPr sz="2800">
              <a:solidFill>
                <a:srgbClr val="000000"/>
              </a:solidFill>
              <a:latin typeface="Arial"/>
              <a:ea typeface="Arial"/>
              <a:cs typeface="Arial"/>
              <a:sym typeface="Arial"/>
            </a:endParaRPr>
          </a:p>
          <a:p>
            <a:pPr marL="0" marR="0" lvl="0" indent="0" algn="l" rtl="0">
              <a:spcBef>
                <a:spcPts val="0"/>
              </a:spcBef>
              <a:spcAft>
                <a:spcPts val="0"/>
              </a:spcAft>
              <a:buNone/>
            </a:pPr>
            <a:r>
              <a:rPr lang="en-US" sz="2800">
                <a:solidFill>
                  <a:srgbClr val="000000"/>
                </a:solidFill>
                <a:latin typeface="Arial"/>
                <a:ea typeface="Arial"/>
                <a:cs typeface="Arial"/>
                <a:sym typeface="Arial"/>
              </a:rPr>
              <a:t>3.5 Building team coordination</a:t>
            </a:r>
            <a:endParaRPr sz="2800">
              <a:solidFill>
                <a:srgbClr val="000000"/>
              </a:solidFill>
              <a:latin typeface="Arial"/>
              <a:ea typeface="Arial"/>
              <a:cs typeface="Arial"/>
              <a:sym typeface="Arial"/>
            </a:endParaRPr>
          </a:p>
          <a:p>
            <a:pPr marL="0" marR="0" lvl="0" indent="0" algn="l" rtl="0">
              <a:spcBef>
                <a:spcPts val="0"/>
              </a:spcBef>
              <a:spcAft>
                <a:spcPts val="0"/>
              </a:spcAft>
              <a:buNone/>
            </a:pPr>
            <a:r>
              <a:rPr lang="en-US" sz="2800">
                <a:solidFill>
                  <a:srgbClr val="000000"/>
                </a:solidFill>
                <a:latin typeface="Arial"/>
                <a:ea typeface="Arial"/>
                <a:cs typeface="Arial"/>
                <a:sym typeface="Arial"/>
              </a:rPr>
              <a:t> </a:t>
            </a:r>
            <a:endParaRPr sz="2800">
              <a:solidFill>
                <a:srgbClr val="000000"/>
              </a:solidFill>
              <a:latin typeface="Arial"/>
              <a:ea typeface="Arial"/>
              <a:cs typeface="Arial"/>
              <a:sym typeface="Arial"/>
            </a:endParaRPr>
          </a:p>
          <a:p>
            <a:pPr marL="0" marR="0" lvl="0" indent="0" algn="l" rtl="0">
              <a:spcBef>
                <a:spcPts val="0"/>
              </a:spcBef>
              <a:spcAft>
                <a:spcPts val="0"/>
              </a:spcAft>
              <a:buNone/>
            </a:pPr>
            <a:r>
              <a:rPr lang="en-US" sz="2800" b="1">
                <a:solidFill>
                  <a:srgbClr val="000000"/>
                </a:solidFill>
                <a:latin typeface="Arial"/>
                <a:ea typeface="Arial"/>
                <a:cs typeface="Arial"/>
                <a:sym typeface="Arial"/>
              </a:rPr>
              <a:t>4. Safety at workplace </a:t>
            </a:r>
            <a:endParaRPr sz="2800" b="1">
              <a:solidFill>
                <a:srgbClr val="000000"/>
              </a:solidFill>
              <a:latin typeface="Arial"/>
              <a:ea typeface="Arial"/>
              <a:cs typeface="Arial"/>
              <a:sym typeface="Arial"/>
            </a:endParaRPr>
          </a:p>
          <a:p>
            <a:pPr marL="0" marR="0" lvl="0" indent="0" algn="l" rtl="0">
              <a:spcBef>
                <a:spcPts val="0"/>
              </a:spcBef>
              <a:spcAft>
                <a:spcPts val="0"/>
              </a:spcAft>
              <a:buNone/>
            </a:pPr>
            <a:r>
              <a:rPr lang="en-US" sz="2800">
                <a:solidFill>
                  <a:srgbClr val="000000"/>
                </a:solidFill>
                <a:latin typeface="Arial"/>
                <a:ea typeface="Arial"/>
                <a:cs typeface="Arial"/>
                <a:sym typeface="Arial"/>
              </a:rPr>
              <a:t>4.1 Maintaining the work area safe and secure </a:t>
            </a:r>
            <a:endParaRPr sz="2800">
              <a:solidFill>
                <a:srgbClr val="000000"/>
              </a:solidFill>
              <a:latin typeface="Arial"/>
              <a:ea typeface="Arial"/>
              <a:cs typeface="Arial"/>
              <a:sym typeface="Arial"/>
            </a:endParaRPr>
          </a:p>
          <a:p>
            <a:pPr marL="0" marR="0" lvl="0" indent="0" algn="l" rtl="0">
              <a:spcBef>
                <a:spcPts val="0"/>
              </a:spcBef>
              <a:spcAft>
                <a:spcPts val="0"/>
              </a:spcAft>
              <a:buNone/>
            </a:pPr>
            <a:r>
              <a:rPr lang="en-US" sz="2800">
                <a:solidFill>
                  <a:srgbClr val="000000"/>
                </a:solidFill>
                <a:latin typeface="Arial"/>
                <a:ea typeface="Arial"/>
                <a:cs typeface="Arial"/>
                <a:sym typeface="Arial"/>
              </a:rPr>
              <a:t>4.2 Handling hazardous material </a:t>
            </a:r>
            <a:endParaRPr sz="2800">
              <a:solidFill>
                <a:srgbClr val="000000"/>
              </a:solidFill>
              <a:latin typeface="Arial"/>
              <a:ea typeface="Arial"/>
              <a:cs typeface="Arial"/>
              <a:sym typeface="Arial"/>
            </a:endParaRPr>
          </a:p>
          <a:p>
            <a:pPr marL="0" marR="0" lvl="0" indent="0" algn="l" rtl="0">
              <a:spcBef>
                <a:spcPts val="0"/>
              </a:spcBef>
              <a:spcAft>
                <a:spcPts val="0"/>
              </a:spcAft>
              <a:buNone/>
            </a:pPr>
            <a:r>
              <a:rPr lang="en-US" sz="2800">
                <a:solidFill>
                  <a:srgbClr val="000000"/>
                </a:solidFill>
                <a:latin typeface="Arial"/>
                <a:ea typeface="Arial"/>
                <a:cs typeface="Arial"/>
                <a:sym typeface="Arial"/>
              </a:rPr>
              <a:t>4.3 Operating hazardous tools and equipment </a:t>
            </a:r>
            <a:endParaRPr sz="2800">
              <a:solidFill>
                <a:srgbClr val="000000"/>
              </a:solidFill>
              <a:latin typeface="Arial"/>
              <a:ea typeface="Arial"/>
              <a:cs typeface="Arial"/>
              <a:sym typeface="Arial"/>
            </a:endParaRPr>
          </a:p>
          <a:p>
            <a:pPr marL="0" marR="0" lvl="0" indent="0" algn="l" rtl="0">
              <a:spcBef>
                <a:spcPts val="0"/>
              </a:spcBef>
              <a:spcAft>
                <a:spcPts val="0"/>
              </a:spcAft>
              <a:buNone/>
            </a:pPr>
            <a:r>
              <a:rPr lang="en-US" sz="2800">
                <a:solidFill>
                  <a:srgbClr val="000000"/>
                </a:solidFill>
                <a:latin typeface="Arial"/>
                <a:ea typeface="Arial"/>
                <a:cs typeface="Arial"/>
                <a:sym typeface="Arial"/>
              </a:rPr>
              <a:t>4.4 Emergency procedures to be followed such as fire accidents, etc.</a:t>
            </a:r>
            <a:endParaRPr sz="2800">
              <a:solidFill>
                <a:srgbClr val="000000"/>
              </a:solidFill>
              <a:latin typeface="Arial"/>
              <a:ea typeface="Arial"/>
              <a:cs typeface="Arial"/>
              <a:sym typeface="Arial"/>
            </a:endParaRPr>
          </a:p>
          <a:p>
            <a:pPr marL="0" marR="0" lvl="0" indent="0" algn="l" rtl="0">
              <a:spcBef>
                <a:spcPts val="0"/>
              </a:spcBef>
              <a:spcAft>
                <a:spcPts val="0"/>
              </a:spcAft>
              <a:buNone/>
            </a:pPr>
            <a:r>
              <a:rPr lang="en-US" sz="2800">
                <a:solidFill>
                  <a:srgbClr val="000000"/>
                </a:solidFill>
                <a:latin typeface="Arial"/>
                <a:ea typeface="Arial"/>
                <a:cs typeface="Arial"/>
                <a:sym typeface="Arial"/>
              </a:rPr>
              <a:t> </a:t>
            </a:r>
            <a:endParaRPr sz="2800">
              <a:solidFill>
                <a:srgbClr val="000000"/>
              </a:solidFill>
              <a:latin typeface="Arial"/>
              <a:ea typeface="Arial"/>
              <a:cs typeface="Arial"/>
              <a:sym typeface="Arial"/>
            </a:endParaRPr>
          </a:p>
          <a:p>
            <a:pPr marL="0" marR="0" lvl="0" indent="0" algn="l" rtl="0">
              <a:spcBef>
                <a:spcPts val="0"/>
              </a:spcBef>
              <a:spcAft>
                <a:spcPts val="0"/>
              </a:spcAft>
              <a:buNone/>
            </a:pPr>
            <a:r>
              <a:rPr lang="en-US" sz="2800" b="1">
                <a:solidFill>
                  <a:srgbClr val="000000"/>
                </a:solidFill>
                <a:latin typeface="Arial"/>
                <a:ea typeface="Arial"/>
                <a:cs typeface="Arial"/>
                <a:sym typeface="Arial"/>
              </a:rPr>
              <a:t>5. Concept of Solar Tracking System</a:t>
            </a:r>
            <a:r>
              <a:rPr lang="en-US" sz="2800">
                <a:solidFill>
                  <a:srgbClr val="000000"/>
                </a:solidFill>
                <a:latin typeface="Arial"/>
                <a:ea typeface="Arial"/>
                <a:cs typeface="Arial"/>
                <a:sym typeface="Arial"/>
              </a:rPr>
              <a:t> </a:t>
            </a:r>
            <a:endParaRPr sz="2800">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50"/>
          <p:cNvSpPr txBox="1"/>
          <p:nvPr/>
        </p:nvSpPr>
        <p:spPr>
          <a:xfrm>
            <a:off x="0" y="251590"/>
            <a:ext cx="11276547" cy="7772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700" b="1">
                <a:solidFill>
                  <a:srgbClr val="000000"/>
                </a:solidFill>
                <a:latin typeface="Arial"/>
                <a:ea typeface="Arial"/>
                <a:cs typeface="Arial"/>
                <a:sym typeface="Arial"/>
              </a:rPr>
              <a:t>Chapter- 5</a:t>
            </a:r>
            <a:endParaRPr sz="4700" b="1">
              <a:solidFill>
                <a:srgbClr val="000000"/>
              </a:solidFill>
              <a:latin typeface="Arial"/>
              <a:ea typeface="Arial"/>
              <a:cs typeface="Arial"/>
              <a:sym typeface="Arial"/>
            </a:endParaRPr>
          </a:p>
        </p:txBody>
      </p:sp>
      <p:sp>
        <p:nvSpPr>
          <p:cNvPr id="354" name="Google Shape;354;p50"/>
          <p:cNvSpPr txBox="1"/>
          <p:nvPr/>
        </p:nvSpPr>
        <p:spPr>
          <a:xfrm>
            <a:off x="4754455" y="302392"/>
            <a:ext cx="9266298" cy="6756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900" b="1">
                <a:solidFill>
                  <a:srgbClr val="000000"/>
                </a:solidFill>
                <a:latin typeface="Arial"/>
                <a:ea typeface="Arial"/>
                <a:cs typeface="Arial"/>
                <a:sym typeface="Arial"/>
              </a:rPr>
              <a:t>SOLAR TRACKING SYSTEM</a:t>
            </a:r>
            <a:endParaRPr sz="2800">
              <a:solidFill>
                <a:srgbClr val="000000"/>
              </a:solidFill>
              <a:latin typeface="Arial"/>
              <a:ea typeface="Arial"/>
              <a:cs typeface="Arial"/>
              <a:sym typeface="Arial"/>
            </a:endParaRPr>
          </a:p>
        </p:txBody>
      </p:sp>
      <p:sp>
        <p:nvSpPr>
          <p:cNvPr id="355" name="Google Shape;355;p50"/>
          <p:cNvSpPr txBox="1"/>
          <p:nvPr/>
        </p:nvSpPr>
        <p:spPr>
          <a:xfrm>
            <a:off x="331814" y="1028829"/>
            <a:ext cx="11528373" cy="57556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000000"/>
                </a:solidFill>
                <a:latin typeface="Arial"/>
                <a:ea typeface="Arial"/>
                <a:cs typeface="Arial"/>
                <a:sym typeface="Arial"/>
              </a:rPr>
              <a:t>Introduction</a:t>
            </a:r>
            <a:r>
              <a:rPr lang="en-US" sz="3100" b="0">
                <a:solidFill>
                  <a:srgbClr val="000000"/>
                </a:solidFill>
                <a:latin typeface="Arial"/>
                <a:ea typeface="Arial"/>
                <a:cs typeface="Arial"/>
                <a:sym typeface="Arial"/>
              </a:rPr>
              <a:t>:-Trackers direct solar panels or modules toward the sun. These devices change their orientation throughout the day to follow the sun's path to maximize energy capture. ... Because these trackers follow the sun vertically and horizontally they help obtain maximum solar energy generation.</a:t>
            </a:r>
            <a:endParaRPr sz="3100" b="0">
              <a:solidFill>
                <a:srgbClr val="000000"/>
              </a:solidFill>
              <a:latin typeface="Arial"/>
              <a:ea typeface="Arial"/>
              <a:cs typeface="Arial"/>
              <a:sym typeface="Arial"/>
            </a:endParaRPr>
          </a:p>
          <a:p>
            <a:pPr marL="0" marR="0" lvl="0" indent="0" algn="l" rtl="0">
              <a:spcBef>
                <a:spcPts val="0"/>
              </a:spcBef>
              <a:spcAft>
                <a:spcPts val="0"/>
              </a:spcAft>
              <a:buNone/>
            </a:pPr>
            <a:r>
              <a:rPr lang="en-US" sz="3200" b="1">
                <a:solidFill>
                  <a:srgbClr val="000000"/>
                </a:solidFill>
                <a:latin typeface="Arial"/>
                <a:ea typeface="Arial"/>
                <a:cs typeface="Arial"/>
                <a:sym typeface="Arial"/>
              </a:rPr>
              <a:t> </a:t>
            </a:r>
            <a:r>
              <a:rPr lang="en-US" sz="3200" b="1" i="1">
                <a:solidFill>
                  <a:srgbClr val="000000"/>
                </a:solidFill>
                <a:latin typeface="Arial"/>
                <a:ea typeface="Arial"/>
                <a:cs typeface="Arial"/>
                <a:sym typeface="Arial"/>
              </a:rPr>
              <a:t>What are solar trackers?</a:t>
            </a:r>
            <a:endParaRPr sz="3200" b="1" i="1">
              <a:solidFill>
                <a:srgbClr val="000000"/>
              </a:solidFill>
              <a:latin typeface="Arial"/>
              <a:ea typeface="Arial"/>
              <a:cs typeface="Arial"/>
              <a:sym typeface="Arial"/>
            </a:endParaRPr>
          </a:p>
          <a:p>
            <a:pPr marL="0" marR="0" lvl="0" indent="0" algn="l" rtl="0">
              <a:spcBef>
                <a:spcPts val="0"/>
              </a:spcBef>
              <a:spcAft>
                <a:spcPts val="0"/>
              </a:spcAft>
              <a:buNone/>
            </a:pPr>
            <a:r>
              <a:rPr lang="en-US" sz="3100" b="0" i="0">
                <a:solidFill>
                  <a:srgbClr val="000000"/>
                </a:solidFill>
                <a:latin typeface="Arial"/>
                <a:ea typeface="Arial"/>
                <a:cs typeface="Arial"/>
                <a:sym typeface="Arial"/>
              </a:rPr>
              <a:t>A solar tracking system maximizes your solar system’s electricity production by moving your panels to follow the sun throughout the day, which optimizes the angle at which your panels receive solar radiation. Solar trackers are typically used for ground-mounted solar panels and large, free-standing solar installations like solar trees.</a:t>
            </a:r>
            <a:endParaRPr sz="3100" b="0" i="0">
              <a:solidFill>
                <a:srgbClr val="000000"/>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51"/>
          <p:cNvSpPr txBox="1"/>
          <p:nvPr/>
        </p:nvSpPr>
        <p:spPr>
          <a:xfrm>
            <a:off x="304121" y="403859"/>
            <a:ext cx="11583758" cy="63144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a:solidFill>
                  <a:srgbClr val="000000"/>
                </a:solidFill>
                <a:latin typeface="Arial"/>
                <a:ea typeface="Arial"/>
                <a:cs typeface="Arial"/>
                <a:sym typeface="Arial"/>
              </a:rPr>
              <a:t>When solar panels are exposed to sunlight, the angle at which the sun’s rays meet the surface of the solar panel (known as the “angle of incidence”) determines how well the panel can convert the incoming light into electricity. The narrower the angle of incidence, the more energy a photovoltaic panel can produce. Solar trackers help to minimize this angle by working to orient panels so that light strikes them perpendicular to their surface.</a:t>
            </a:r>
            <a:endParaRPr sz="3000">
              <a:solidFill>
                <a:srgbClr val="000000"/>
              </a:solidFill>
              <a:latin typeface="Arial"/>
              <a:ea typeface="Arial"/>
              <a:cs typeface="Arial"/>
              <a:sym typeface="Arial"/>
            </a:endParaRPr>
          </a:p>
          <a:p>
            <a:pPr marL="0" marR="0" lvl="0" indent="0" algn="l" rtl="0">
              <a:spcBef>
                <a:spcPts val="0"/>
              </a:spcBef>
              <a:spcAft>
                <a:spcPts val="0"/>
              </a:spcAft>
              <a:buNone/>
            </a:pPr>
            <a:r>
              <a:rPr lang="en-US" sz="3000" b="1">
                <a:solidFill>
                  <a:srgbClr val="000000"/>
                </a:solidFill>
                <a:latin typeface="Arial"/>
                <a:ea typeface="Arial"/>
                <a:cs typeface="Arial"/>
                <a:sym typeface="Arial"/>
              </a:rPr>
              <a:t>There are two types of solar tracking systems: </a:t>
            </a:r>
            <a:endParaRPr sz="3000">
              <a:solidFill>
                <a:srgbClr val="000000"/>
              </a:solidFill>
              <a:latin typeface="Arial"/>
              <a:ea typeface="Arial"/>
              <a:cs typeface="Arial"/>
              <a:sym typeface="Arial"/>
            </a:endParaRPr>
          </a:p>
          <a:p>
            <a:pPr marL="457200" marR="0" lvl="0" indent="-457200" algn="l" rtl="0">
              <a:spcBef>
                <a:spcPts val="0"/>
              </a:spcBef>
              <a:spcAft>
                <a:spcPts val="0"/>
              </a:spcAft>
              <a:buClr>
                <a:srgbClr val="000000"/>
              </a:buClr>
              <a:buSzPts val="3000"/>
              <a:buFont typeface="Noto Sans Symbols"/>
              <a:buChar char="■"/>
            </a:pPr>
            <a:r>
              <a:rPr lang="en-US" sz="3000">
                <a:solidFill>
                  <a:srgbClr val="000000"/>
                </a:solidFill>
                <a:latin typeface="Arial"/>
                <a:ea typeface="Arial"/>
                <a:cs typeface="Arial"/>
                <a:sym typeface="Arial"/>
              </a:rPr>
              <a:t>single-axis</a:t>
            </a:r>
            <a:endParaRPr sz="3000">
              <a:solidFill>
                <a:srgbClr val="000000"/>
              </a:solidFill>
              <a:latin typeface="Arial"/>
              <a:ea typeface="Arial"/>
              <a:cs typeface="Arial"/>
              <a:sym typeface="Arial"/>
            </a:endParaRPr>
          </a:p>
          <a:p>
            <a:pPr marL="457200" marR="0" lvl="0" indent="-457200" algn="l" rtl="0">
              <a:spcBef>
                <a:spcPts val="0"/>
              </a:spcBef>
              <a:spcAft>
                <a:spcPts val="0"/>
              </a:spcAft>
              <a:buClr>
                <a:srgbClr val="000000"/>
              </a:buClr>
              <a:buSzPts val="3000"/>
              <a:buFont typeface="Noto Sans Symbols"/>
              <a:buChar char="■"/>
            </a:pPr>
            <a:r>
              <a:rPr lang="en-US" sz="3000">
                <a:solidFill>
                  <a:srgbClr val="000000"/>
                </a:solidFill>
                <a:latin typeface="Arial"/>
                <a:ea typeface="Arial"/>
                <a:cs typeface="Arial"/>
                <a:sym typeface="Arial"/>
              </a:rPr>
              <a:t> dual-axis.</a:t>
            </a:r>
            <a:endParaRPr sz="3000">
              <a:solidFill>
                <a:srgbClr val="000000"/>
              </a:solidFill>
              <a:latin typeface="Arial"/>
              <a:ea typeface="Arial"/>
              <a:cs typeface="Arial"/>
              <a:sym typeface="Arial"/>
            </a:endParaRPr>
          </a:p>
          <a:p>
            <a:pPr marL="0" marR="0" lvl="0" indent="0" algn="l" rtl="0">
              <a:spcBef>
                <a:spcPts val="0"/>
              </a:spcBef>
              <a:spcAft>
                <a:spcPts val="0"/>
              </a:spcAft>
              <a:buNone/>
            </a:pPr>
            <a:r>
              <a:rPr lang="en-US" sz="3000" b="1">
                <a:solidFill>
                  <a:srgbClr val="000000"/>
                </a:solidFill>
                <a:latin typeface="Arial"/>
                <a:ea typeface="Arial"/>
                <a:cs typeface="Arial"/>
                <a:sym typeface="Arial"/>
              </a:rPr>
              <a:t>A single-axis tracker</a:t>
            </a:r>
            <a:r>
              <a:rPr lang="en-US" sz="3000">
                <a:solidFill>
                  <a:srgbClr val="000000"/>
                </a:solidFill>
                <a:latin typeface="Arial"/>
                <a:ea typeface="Arial"/>
                <a:cs typeface="Arial"/>
                <a:sym typeface="Arial"/>
              </a:rPr>
              <a:t> moves your panels on one axis of movement, usually aligned with north and south. These setups allow your panels to arc from east to west and track the sun as it rises and sets.</a:t>
            </a:r>
            <a:endParaRPr sz="3000">
              <a:solidFill>
                <a:srgbClr val="000000"/>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52"/>
          <p:cNvSpPr txBox="1"/>
          <p:nvPr/>
        </p:nvSpPr>
        <p:spPr>
          <a:xfrm>
            <a:off x="114586" y="249293"/>
            <a:ext cx="11720083" cy="6085840"/>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rgbClr val="000000"/>
              </a:buClr>
              <a:buSzPts val="2800"/>
              <a:buFont typeface="Noto Sans Symbols"/>
              <a:buChar char="●"/>
            </a:pPr>
            <a:r>
              <a:rPr lang="en-US" sz="2800">
                <a:solidFill>
                  <a:srgbClr val="000000"/>
                </a:solidFill>
                <a:latin typeface="Arial"/>
                <a:ea typeface="Arial"/>
                <a:cs typeface="Arial"/>
                <a:sym typeface="Arial"/>
              </a:rPr>
              <a:t>Single-axis trackers are nearly 32.17% efficient compared to a fixed solar tracker mount panel. </a:t>
            </a:r>
            <a:br>
              <a:rPr lang="en-US" sz="2800">
                <a:solidFill>
                  <a:srgbClr val="000000"/>
                </a:solidFill>
                <a:latin typeface="Arial"/>
                <a:ea typeface="Arial"/>
                <a:cs typeface="Arial"/>
                <a:sym typeface="Arial"/>
              </a:rPr>
            </a:br>
            <a:r>
              <a:rPr lang="en-US" sz="2800">
                <a:solidFill>
                  <a:srgbClr val="000000"/>
                </a:solidFill>
                <a:latin typeface="Arial"/>
                <a:ea typeface="Arial"/>
                <a:cs typeface="Arial"/>
                <a:sym typeface="Arial"/>
              </a:rPr>
              <a:t>These trackers follow the Sun from East to West, providing consistent power output all day long.</a:t>
            </a:r>
            <a:br>
              <a:rPr lang="en-US" sz="2800">
                <a:solidFill>
                  <a:srgbClr val="000000"/>
                </a:solidFill>
                <a:latin typeface="Arial"/>
                <a:ea typeface="Arial"/>
                <a:cs typeface="Arial"/>
                <a:sym typeface="Arial"/>
              </a:rPr>
            </a:br>
            <a:r>
              <a:rPr lang="en-US" sz="2800">
                <a:solidFill>
                  <a:srgbClr val="000000"/>
                </a:solidFill>
                <a:latin typeface="Arial"/>
                <a:ea typeface="Arial"/>
                <a:cs typeface="Arial"/>
                <a:sym typeface="Arial"/>
              </a:rPr>
              <a:t>The trackers generate 15-16% higher annual power as compared to a static station of the same installed capacity.</a:t>
            </a:r>
            <a:endParaRPr sz="2800">
              <a:solidFill>
                <a:srgbClr val="000000"/>
              </a:solidFill>
              <a:latin typeface="Arial"/>
              <a:ea typeface="Arial"/>
              <a:cs typeface="Arial"/>
              <a:sym typeface="Arial"/>
            </a:endParaRPr>
          </a:p>
          <a:p>
            <a:pPr marL="0" marR="0" lvl="0" indent="0" algn="l" rtl="0">
              <a:spcBef>
                <a:spcPts val="0"/>
              </a:spcBef>
              <a:spcAft>
                <a:spcPts val="0"/>
              </a:spcAft>
              <a:buNone/>
            </a:pPr>
            <a:r>
              <a:rPr lang="en-US" sz="3700" b="1">
                <a:solidFill>
                  <a:srgbClr val="000000"/>
                </a:solidFill>
                <a:latin typeface="Arial"/>
                <a:ea typeface="Arial"/>
                <a:cs typeface="Arial"/>
                <a:sym typeface="Arial"/>
              </a:rPr>
              <a:t>Disadvantages:-</a:t>
            </a:r>
            <a:endParaRPr sz="2800">
              <a:solidFill>
                <a:srgbClr val="000000"/>
              </a:solidFill>
              <a:latin typeface="Arial"/>
              <a:ea typeface="Arial"/>
              <a:cs typeface="Arial"/>
              <a:sym typeface="Arial"/>
            </a:endParaRPr>
          </a:p>
          <a:p>
            <a:pPr marL="457200" marR="0" lvl="0" indent="-457200" algn="l" rtl="0">
              <a:spcBef>
                <a:spcPts val="0"/>
              </a:spcBef>
              <a:spcAft>
                <a:spcPts val="0"/>
              </a:spcAft>
              <a:buClr>
                <a:srgbClr val="000000"/>
              </a:buClr>
              <a:buSzPts val="2800"/>
              <a:buFont typeface="Noto Sans Symbols"/>
              <a:buChar char="●"/>
            </a:pPr>
            <a:r>
              <a:rPr lang="en-US" sz="2800">
                <a:solidFill>
                  <a:srgbClr val="000000"/>
                </a:solidFill>
                <a:latin typeface="Arial"/>
                <a:ea typeface="Arial"/>
                <a:cs typeface="Arial"/>
                <a:sym typeface="Arial"/>
              </a:rPr>
              <a:t>Energy output is lower by single-axis tracker during sunny conditions compared to dual-axis trackers</a:t>
            </a:r>
            <a:endParaRPr sz="2800">
              <a:solidFill>
                <a:srgbClr val="000000"/>
              </a:solidFill>
              <a:latin typeface="Arial"/>
              <a:ea typeface="Arial"/>
              <a:cs typeface="Arial"/>
              <a:sym typeface="Arial"/>
            </a:endParaRPr>
          </a:p>
          <a:p>
            <a:pPr marL="457200" marR="0" lvl="0" indent="-457200" algn="l" rtl="0">
              <a:spcBef>
                <a:spcPts val="0"/>
              </a:spcBef>
              <a:spcAft>
                <a:spcPts val="0"/>
              </a:spcAft>
              <a:buClr>
                <a:srgbClr val="000000"/>
              </a:buClr>
              <a:buSzPts val="2800"/>
              <a:buFont typeface="Noto Sans Symbols"/>
              <a:buChar char="●"/>
            </a:pPr>
            <a:r>
              <a:rPr lang="en-US" sz="2800">
                <a:solidFill>
                  <a:srgbClr val="000000"/>
                </a:solidFill>
                <a:latin typeface="Arial"/>
                <a:ea typeface="Arial"/>
                <a:cs typeface="Arial"/>
                <a:sym typeface="Arial"/>
              </a:rPr>
              <a:t>Limited technological upgrade.</a:t>
            </a:r>
            <a:endParaRPr sz="2800">
              <a:solidFill>
                <a:srgbClr val="000000"/>
              </a:solidFill>
              <a:latin typeface="Arial"/>
              <a:ea typeface="Arial"/>
              <a:cs typeface="Arial"/>
              <a:sym typeface="Arial"/>
            </a:endParaRPr>
          </a:p>
          <a:p>
            <a:pPr marL="457200" marR="0" lvl="0" indent="-457200" algn="l" rtl="0">
              <a:spcBef>
                <a:spcPts val="0"/>
              </a:spcBef>
              <a:spcAft>
                <a:spcPts val="0"/>
              </a:spcAft>
              <a:buClr>
                <a:srgbClr val="000000"/>
              </a:buClr>
              <a:buSzPts val="2800"/>
              <a:buFont typeface="Noto Sans Symbols"/>
              <a:buChar char="●"/>
            </a:pPr>
            <a:r>
              <a:rPr lang="en-US" sz="2800">
                <a:solidFill>
                  <a:srgbClr val="000000"/>
                </a:solidFill>
                <a:latin typeface="Arial"/>
                <a:ea typeface="Arial"/>
                <a:cs typeface="Arial"/>
                <a:sym typeface="Arial"/>
              </a:rPr>
              <a:t>Solar trackers are slightly more expensive than their stationary counterparts, due to the more complex technology and moving parts necessary for their operation. This is usually around a $0.08 – $0.10/W increase depending on the size and location of the project.</a:t>
            </a:r>
            <a:endParaRPr sz="2800">
              <a:solidFill>
                <a:srgbClr val="000000"/>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53"/>
          <p:cNvSpPr txBox="1"/>
          <p:nvPr/>
        </p:nvSpPr>
        <p:spPr>
          <a:xfrm>
            <a:off x="316939" y="373112"/>
            <a:ext cx="11558123" cy="35204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400" b="1">
                <a:solidFill>
                  <a:srgbClr val="000000"/>
                </a:solidFill>
                <a:latin typeface="Arial"/>
                <a:ea typeface="Arial"/>
                <a:cs typeface="Arial"/>
                <a:sym typeface="Arial"/>
              </a:rPr>
              <a:t>Find the right solar setup for your property</a:t>
            </a:r>
            <a:endParaRPr sz="3400" b="1">
              <a:solidFill>
                <a:srgbClr val="000000"/>
              </a:solidFill>
              <a:latin typeface="Arial"/>
              <a:ea typeface="Arial"/>
              <a:cs typeface="Arial"/>
              <a:sym typeface="Arial"/>
            </a:endParaRPr>
          </a:p>
          <a:p>
            <a:pPr marL="0" marR="0" lvl="0" indent="0" algn="l" rtl="0">
              <a:spcBef>
                <a:spcPts val="0"/>
              </a:spcBef>
              <a:spcAft>
                <a:spcPts val="0"/>
              </a:spcAft>
              <a:buNone/>
            </a:pPr>
            <a:r>
              <a:rPr lang="en-US" sz="2800">
                <a:solidFill>
                  <a:srgbClr val="000000"/>
                </a:solidFill>
                <a:latin typeface="Arial"/>
                <a:ea typeface="Arial"/>
                <a:cs typeface="Arial"/>
                <a:sym typeface="Arial"/>
              </a:rPr>
              <a:t>Whether you want a ground-mounted solar array with solar trackers or a rooftop system, it is always important to compare your options before moving forward. On the EnergySage Solar Marketplace, you can solicit quotes for both ground-mounted and rooftop solar projects from qualified, pre-vetted installers in your area. If you are interested in a tracking system, simply leave a note on your profile that you would like quotes including solar trackers.</a:t>
            </a:r>
            <a:endParaRPr sz="2800">
              <a:solidFill>
                <a:srgbClr val="000000"/>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pic>
        <p:nvPicPr>
          <p:cNvPr id="375" name="Google Shape;375;p54"/>
          <p:cNvPicPr preferRelativeResize="0"/>
          <p:nvPr/>
        </p:nvPicPr>
        <p:blipFill rotWithShape="1">
          <a:blip r:embed="rId3">
            <a:alphaModFix/>
          </a:blip>
          <a:srcRect/>
          <a:stretch/>
        </p:blipFill>
        <p:spPr>
          <a:xfrm>
            <a:off x="0" y="685800"/>
            <a:ext cx="12192000" cy="548640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pic>
        <p:nvPicPr>
          <p:cNvPr id="380" name="Google Shape;380;p55"/>
          <p:cNvPicPr preferRelativeResize="0"/>
          <p:nvPr/>
        </p:nvPicPr>
        <p:blipFill rotWithShape="1">
          <a:blip r:embed="rId3">
            <a:alphaModFix/>
          </a:blip>
          <a:srcRect/>
          <a:stretch/>
        </p:blipFill>
        <p:spPr>
          <a:xfrm>
            <a:off x="914988" y="655487"/>
            <a:ext cx="10288387" cy="5935461"/>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pic>
        <p:nvPicPr>
          <p:cNvPr id="385" name="Google Shape;385;p56"/>
          <p:cNvPicPr preferRelativeResize="0"/>
          <p:nvPr/>
        </p:nvPicPr>
        <p:blipFill rotWithShape="1">
          <a:blip r:embed="rId3">
            <a:alphaModFix/>
          </a:blip>
          <a:srcRect/>
          <a:stretch/>
        </p:blipFill>
        <p:spPr>
          <a:xfrm>
            <a:off x="1237182" y="339883"/>
            <a:ext cx="9226016" cy="6178235"/>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pic>
        <p:nvPicPr>
          <p:cNvPr id="390" name="Google Shape;390;p57"/>
          <p:cNvPicPr preferRelativeResize="0"/>
          <p:nvPr/>
        </p:nvPicPr>
        <p:blipFill rotWithShape="1">
          <a:blip r:embed="rId3">
            <a:alphaModFix/>
          </a:blip>
          <a:srcRect/>
          <a:stretch/>
        </p:blipFill>
        <p:spPr>
          <a:xfrm>
            <a:off x="2335038" y="0"/>
            <a:ext cx="7732328" cy="790618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6"/>
          <p:cNvSpPr txBox="1"/>
          <p:nvPr/>
        </p:nvSpPr>
        <p:spPr>
          <a:xfrm>
            <a:off x="3379168" y="118701"/>
            <a:ext cx="10190811" cy="11582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u="sng">
                <a:solidFill>
                  <a:srgbClr val="000000"/>
                </a:solidFill>
                <a:latin typeface="Arial"/>
                <a:ea typeface="Arial"/>
                <a:cs typeface="Arial"/>
                <a:sym typeface="Arial"/>
              </a:rPr>
              <a:t>Check site condition, collect tools and raw material </a:t>
            </a:r>
            <a:endParaRPr sz="3600" b="1" u="sng">
              <a:solidFill>
                <a:srgbClr val="000000"/>
              </a:solidFill>
              <a:latin typeface="Arial"/>
              <a:ea typeface="Arial"/>
              <a:cs typeface="Arial"/>
              <a:sym typeface="Arial"/>
            </a:endParaRPr>
          </a:p>
        </p:txBody>
      </p:sp>
      <p:sp>
        <p:nvSpPr>
          <p:cNvPr id="96" name="Google Shape;96;p6"/>
          <p:cNvSpPr txBox="1"/>
          <p:nvPr/>
        </p:nvSpPr>
        <p:spPr>
          <a:xfrm>
            <a:off x="79362" y="118700"/>
            <a:ext cx="4000000" cy="6883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u="none">
                <a:solidFill>
                  <a:srgbClr val="BF0000"/>
                </a:solidFill>
                <a:latin typeface="Arial"/>
                <a:ea typeface="Arial"/>
                <a:cs typeface="Arial"/>
                <a:sym typeface="Arial"/>
              </a:rPr>
              <a:t>Chapter-1</a:t>
            </a:r>
            <a:endParaRPr sz="4000" b="1" u="none">
              <a:solidFill>
                <a:srgbClr val="BF0000"/>
              </a:solidFill>
              <a:latin typeface="Arial"/>
              <a:ea typeface="Arial"/>
              <a:cs typeface="Arial"/>
              <a:sym typeface="Arial"/>
            </a:endParaRPr>
          </a:p>
        </p:txBody>
      </p:sp>
      <p:sp>
        <p:nvSpPr>
          <p:cNvPr id="97" name="Google Shape;97;p6"/>
          <p:cNvSpPr txBox="1"/>
          <p:nvPr/>
        </p:nvSpPr>
        <p:spPr>
          <a:xfrm>
            <a:off x="446328" y="1276940"/>
            <a:ext cx="11299345" cy="52984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000080"/>
                </a:solidFill>
                <a:latin typeface="Roboto Condensed"/>
                <a:ea typeface="Roboto Condensed"/>
                <a:cs typeface="Roboto Condensed"/>
                <a:sym typeface="Roboto Condensed"/>
              </a:rPr>
              <a:t>Introduction</a:t>
            </a:r>
            <a:r>
              <a:rPr lang="en-US" sz="2800" b="1">
                <a:solidFill>
                  <a:srgbClr val="000000"/>
                </a:solidFill>
                <a:latin typeface="Roboto Condensed"/>
                <a:ea typeface="Roboto Condensed"/>
                <a:cs typeface="Roboto Condensed"/>
                <a:sym typeface="Roboto Condensed"/>
              </a:rPr>
              <a:t>:- </a:t>
            </a:r>
            <a:r>
              <a:rPr lang="en-US" sz="2800">
                <a:solidFill>
                  <a:srgbClr val="000000"/>
                </a:solidFill>
                <a:latin typeface="Arial"/>
                <a:ea typeface="Arial"/>
                <a:cs typeface="Arial"/>
                <a:sym typeface="Arial"/>
              </a:rPr>
              <a:t> The demand for solar electric systems grows, progressive builders are adding solar photovoltaics (PV) as an option for their customers. This overview of solar photovoltaic systems will give the builder a basic understanding of: </a:t>
            </a:r>
            <a:endParaRPr sz="2800">
              <a:solidFill>
                <a:srgbClr val="000000"/>
              </a:solidFill>
              <a:latin typeface="Arial"/>
              <a:ea typeface="Arial"/>
              <a:cs typeface="Arial"/>
              <a:sym typeface="Arial"/>
            </a:endParaRPr>
          </a:p>
          <a:p>
            <a:pPr marL="0" marR="0" lvl="0" indent="0" algn="l" rtl="0">
              <a:spcBef>
                <a:spcPts val="0"/>
              </a:spcBef>
              <a:spcAft>
                <a:spcPts val="0"/>
              </a:spcAft>
              <a:buNone/>
            </a:pPr>
            <a:r>
              <a:rPr lang="en-US" sz="2800">
                <a:solidFill>
                  <a:srgbClr val="000000"/>
                </a:solidFill>
                <a:latin typeface="Arial"/>
                <a:ea typeface="Arial"/>
                <a:cs typeface="Arial"/>
                <a:sym typeface="Arial"/>
              </a:rPr>
              <a:t> </a:t>
            </a:r>
            <a:endParaRPr sz="2800">
              <a:solidFill>
                <a:srgbClr val="000000"/>
              </a:solidFill>
              <a:latin typeface="Arial"/>
              <a:ea typeface="Arial"/>
              <a:cs typeface="Arial"/>
              <a:sym typeface="Arial"/>
            </a:endParaRPr>
          </a:p>
          <a:p>
            <a:pPr marL="0" marR="0" lvl="0" indent="0" algn="l" rtl="0">
              <a:spcBef>
                <a:spcPts val="0"/>
              </a:spcBef>
              <a:spcAft>
                <a:spcPts val="0"/>
              </a:spcAft>
              <a:buNone/>
            </a:pPr>
            <a:r>
              <a:rPr lang="en-US" sz="2800">
                <a:solidFill>
                  <a:srgbClr val="000000"/>
                </a:solidFill>
                <a:latin typeface="Arial"/>
                <a:ea typeface="Arial"/>
                <a:cs typeface="Arial"/>
                <a:sym typeface="Arial"/>
              </a:rPr>
              <a:t>• Evaluating a building site for its solar potential </a:t>
            </a:r>
            <a:endParaRPr sz="2800">
              <a:solidFill>
                <a:srgbClr val="000000"/>
              </a:solidFill>
              <a:latin typeface="Arial"/>
              <a:ea typeface="Arial"/>
              <a:cs typeface="Arial"/>
              <a:sym typeface="Arial"/>
            </a:endParaRPr>
          </a:p>
          <a:p>
            <a:pPr marL="0" marR="0" lvl="0" indent="0" algn="l" rtl="0">
              <a:spcBef>
                <a:spcPts val="0"/>
              </a:spcBef>
              <a:spcAft>
                <a:spcPts val="0"/>
              </a:spcAft>
              <a:buNone/>
            </a:pPr>
            <a:r>
              <a:rPr lang="en-US" sz="2800">
                <a:solidFill>
                  <a:srgbClr val="000000"/>
                </a:solidFill>
                <a:latin typeface="Arial"/>
                <a:ea typeface="Arial"/>
                <a:cs typeface="Arial"/>
                <a:sym typeface="Arial"/>
              </a:rPr>
              <a:t>• Common grid-connected PV system configurations and components </a:t>
            </a:r>
            <a:endParaRPr sz="2800">
              <a:solidFill>
                <a:srgbClr val="000000"/>
              </a:solidFill>
              <a:latin typeface="Arial"/>
              <a:ea typeface="Arial"/>
              <a:cs typeface="Arial"/>
              <a:sym typeface="Arial"/>
            </a:endParaRPr>
          </a:p>
          <a:p>
            <a:pPr marL="0" marR="0" lvl="0" indent="0" algn="l" rtl="0">
              <a:spcBef>
                <a:spcPts val="0"/>
              </a:spcBef>
              <a:spcAft>
                <a:spcPts val="0"/>
              </a:spcAft>
              <a:buNone/>
            </a:pPr>
            <a:r>
              <a:rPr lang="en-US" sz="2800">
                <a:solidFill>
                  <a:srgbClr val="000000"/>
                </a:solidFill>
                <a:latin typeface="Arial"/>
                <a:ea typeface="Arial"/>
                <a:cs typeface="Arial"/>
                <a:sym typeface="Arial"/>
              </a:rPr>
              <a:t>• Considerations in selecting components </a:t>
            </a:r>
            <a:endParaRPr sz="2800">
              <a:solidFill>
                <a:srgbClr val="000000"/>
              </a:solidFill>
              <a:latin typeface="Arial"/>
              <a:ea typeface="Arial"/>
              <a:cs typeface="Arial"/>
              <a:sym typeface="Arial"/>
            </a:endParaRPr>
          </a:p>
          <a:p>
            <a:pPr marL="0" marR="0" lvl="0" indent="0" algn="l" rtl="0">
              <a:spcBef>
                <a:spcPts val="0"/>
              </a:spcBef>
              <a:spcAft>
                <a:spcPts val="0"/>
              </a:spcAft>
              <a:buNone/>
            </a:pPr>
            <a:r>
              <a:rPr lang="en-US" sz="2800">
                <a:solidFill>
                  <a:srgbClr val="000000"/>
                </a:solidFill>
                <a:latin typeface="Arial"/>
                <a:ea typeface="Arial"/>
                <a:cs typeface="Arial"/>
                <a:sym typeface="Arial"/>
              </a:rPr>
              <a:t>• Considerations in design and installation of a PV system </a:t>
            </a:r>
            <a:endParaRPr sz="2800">
              <a:solidFill>
                <a:srgbClr val="000000"/>
              </a:solidFill>
              <a:latin typeface="Arial"/>
              <a:ea typeface="Arial"/>
              <a:cs typeface="Arial"/>
              <a:sym typeface="Arial"/>
            </a:endParaRPr>
          </a:p>
          <a:p>
            <a:pPr marL="0" marR="0" lvl="0" indent="0" algn="l" rtl="0">
              <a:spcBef>
                <a:spcPts val="0"/>
              </a:spcBef>
              <a:spcAft>
                <a:spcPts val="0"/>
              </a:spcAft>
              <a:buNone/>
            </a:pPr>
            <a:r>
              <a:rPr lang="en-US" sz="2800">
                <a:solidFill>
                  <a:srgbClr val="000000"/>
                </a:solidFill>
                <a:latin typeface="Arial"/>
                <a:ea typeface="Arial"/>
                <a:cs typeface="Arial"/>
                <a:sym typeface="Arial"/>
              </a:rPr>
              <a:t>• Typical costs and the labor required to install a PV system </a:t>
            </a:r>
            <a:endParaRPr sz="2800">
              <a:solidFill>
                <a:srgbClr val="000000"/>
              </a:solidFill>
              <a:latin typeface="Arial"/>
              <a:ea typeface="Arial"/>
              <a:cs typeface="Arial"/>
              <a:sym typeface="Arial"/>
            </a:endParaRPr>
          </a:p>
          <a:p>
            <a:pPr marL="0" marR="0" lvl="0" indent="0" algn="l" rtl="0">
              <a:spcBef>
                <a:spcPts val="0"/>
              </a:spcBef>
              <a:spcAft>
                <a:spcPts val="0"/>
              </a:spcAft>
              <a:buNone/>
            </a:pPr>
            <a:r>
              <a:rPr lang="en-US" sz="2800">
                <a:solidFill>
                  <a:srgbClr val="000000"/>
                </a:solidFill>
                <a:latin typeface="Arial"/>
                <a:ea typeface="Arial"/>
                <a:cs typeface="Arial"/>
                <a:sym typeface="Arial"/>
              </a:rPr>
              <a:t>• Building and electric code requirements </a:t>
            </a:r>
            <a:endParaRPr sz="2800">
              <a:solidFill>
                <a:srgbClr val="000000"/>
              </a:solidFill>
              <a:latin typeface="Arial"/>
              <a:ea typeface="Arial"/>
              <a:cs typeface="Arial"/>
              <a:sym typeface="Arial"/>
            </a:endParaRPr>
          </a:p>
          <a:p>
            <a:pPr marL="0" marR="0" lvl="0" indent="0" algn="l" rtl="0">
              <a:spcBef>
                <a:spcPts val="0"/>
              </a:spcBef>
              <a:spcAft>
                <a:spcPts val="0"/>
              </a:spcAft>
              <a:buNone/>
            </a:pPr>
            <a:r>
              <a:rPr lang="en-US" sz="2800">
                <a:solidFill>
                  <a:srgbClr val="000000"/>
                </a:solidFill>
                <a:latin typeface="Arial"/>
                <a:ea typeface="Arial"/>
                <a:cs typeface="Arial"/>
                <a:sym typeface="Arial"/>
              </a:rPr>
              <a:t>• Where to find more information </a:t>
            </a:r>
            <a:endParaRPr sz="2800">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7"/>
          <p:cNvSpPr txBox="1"/>
          <p:nvPr/>
        </p:nvSpPr>
        <p:spPr>
          <a:xfrm>
            <a:off x="-2686786" y="205202"/>
            <a:ext cx="10344143" cy="62484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u="sng">
                <a:solidFill>
                  <a:srgbClr val="3AA700"/>
                </a:solidFill>
                <a:latin typeface="Calibri"/>
                <a:ea typeface="Calibri"/>
                <a:cs typeface="Calibri"/>
                <a:sym typeface="Calibri"/>
              </a:rPr>
              <a:t>Basic on Solar energy</a:t>
            </a:r>
            <a:endParaRPr sz="3600" b="1" u="sng">
              <a:solidFill>
                <a:srgbClr val="3AA700"/>
              </a:solidFill>
              <a:latin typeface="Calibri"/>
              <a:ea typeface="Calibri"/>
              <a:cs typeface="Calibri"/>
              <a:sym typeface="Calibri"/>
            </a:endParaRPr>
          </a:p>
        </p:txBody>
      </p:sp>
      <p:sp>
        <p:nvSpPr>
          <p:cNvPr id="103" name="Google Shape;103;p7"/>
          <p:cNvSpPr txBox="1"/>
          <p:nvPr/>
        </p:nvSpPr>
        <p:spPr>
          <a:xfrm>
            <a:off x="247105" y="830042"/>
            <a:ext cx="10390660" cy="9296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000000"/>
                </a:solidFill>
                <a:latin typeface="Arial"/>
                <a:ea typeface="Arial"/>
                <a:cs typeface="Arial"/>
                <a:sym typeface="Arial"/>
              </a:rPr>
              <a:t>Solar energy is a powerful source of energy that can be used to heat, cool, and light homes and businesses.</a:t>
            </a:r>
            <a:endParaRPr sz="2800">
              <a:solidFill>
                <a:srgbClr val="000000"/>
              </a:solidFill>
              <a:latin typeface="Arial"/>
              <a:ea typeface="Arial"/>
              <a:cs typeface="Arial"/>
              <a:sym typeface="Arial"/>
            </a:endParaRPr>
          </a:p>
        </p:txBody>
      </p:sp>
      <p:sp>
        <p:nvSpPr>
          <p:cNvPr id="104" name="Google Shape;104;p7"/>
          <p:cNvSpPr txBox="1"/>
          <p:nvPr/>
        </p:nvSpPr>
        <p:spPr>
          <a:xfrm>
            <a:off x="247105" y="1759682"/>
            <a:ext cx="8296316" cy="43332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100" b="1" u="sng">
                <a:solidFill>
                  <a:srgbClr val="000000"/>
                </a:solidFill>
                <a:latin typeface="Arial"/>
                <a:ea typeface="Arial"/>
                <a:cs typeface="Arial"/>
                <a:sym typeface="Arial"/>
              </a:rPr>
              <a:t>Solar Energy Basics</a:t>
            </a:r>
            <a:endParaRPr sz="3100" b="1" u="sng">
              <a:solidFill>
                <a:srgbClr val="000000"/>
              </a:solidFill>
              <a:latin typeface="Arial"/>
              <a:ea typeface="Arial"/>
              <a:cs typeface="Arial"/>
              <a:sym typeface="Arial"/>
            </a:endParaRPr>
          </a:p>
          <a:p>
            <a:pPr marL="457200" marR="0" lvl="0" indent="-457200" algn="l" rtl="0">
              <a:spcBef>
                <a:spcPts val="0"/>
              </a:spcBef>
              <a:spcAft>
                <a:spcPts val="0"/>
              </a:spcAft>
              <a:buClr>
                <a:srgbClr val="000000"/>
              </a:buClr>
              <a:buSzPts val="2800"/>
              <a:buFont typeface="Noto Sans Symbols"/>
              <a:buChar char="■"/>
            </a:pPr>
            <a:r>
              <a:rPr lang="en-US" sz="2800" b="1">
                <a:solidFill>
                  <a:srgbClr val="000000"/>
                </a:solidFill>
                <a:latin typeface="Arial"/>
                <a:ea typeface="Arial"/>
                <a:cs typeface="Arial"/>
                <a:sym typeface="Arial"/>
              </a:rPr>
              <a:t>Solar</a:t>
            </a:r>
            <a:r>
              <a:rPr lang="en-US" sz="2800">
                <a:solidFill>
                  <a:srgbClr val="000000"/>
                </a:solidFill>
                <a:latin typeface="Arial"/>
                <a:ea typeface="Arial"/>
                <a:cs typeface="Arial"/>
                <a:sym typeface="Arial"/>
              </a:rPr>
              <a:t> Photovoltaic Technology. Converts sunlight directly into electricity to </a:t>
            </a:r>
            <a:r>
              <a:rPr lang="en-US" sz="2800" b="1">
                <a:solidFill>
                  <a:srgbClr val="000000"/>
                </a:solidFill>
                <a:latin typeface="Arial"/>
                <a:ea typeface="Arial"/>
                <a:cs typeface="Arial"/>
                <a:sym typeface="Arial"/>
              </a:rPr>
              <a:t>power</a:t>
            </a:r>
            <a:r>
              <a:rPr lang="en-US" sz="2800">
                <a:solidFill>
                  <a:srgbClr val="000000"/>
                </a:solidFill>
                <a:latin typeface="Arial"/>
                <a:ea typeface="Arial"/>
                <a:cs typeface="Arial"/>
                <a:sym typeface="Arial"/>
              </a:rPr>
              <a:t> homes and businesses.</a:t>
            </a:r>
            <a:endParaRPr sz="2800">
              <a:solidFill>
                <a:srgbClr val="000000"/>
              </a:solidFill>
              <a:latin typeface="Arial"/>
              <a:ea typeface="Arial"/>
              <a:cs typeface="Arial"/>
              <a:sym typeface="Arial"/>
            </a:endParaRPr>
          </a:p>
          <a:p>
            <a:pPr marL="457200" marR="0" lvl="0" indent="-457200" algn="l" rtl="0">
              <a:spcBef>
                <a:spcPts val="0"/>
              </a:spcBef>
              <a:spcAft>
                <a:spcPts val="0"/>
              </a:spcAft>
              <a:buClr>
                <a:srgbClr val="000000"/>
              </a:buClr>
              <a:buSzPts val="2800"/>
              <a:buFont typeface="Noto Sans Symbols"/>
              <a:buChar char="■"/>
            </a:pPr>
            <a:r>
              <a:rPr lang="en-US" sz="2800">
                <a:solidFill>
                  <a:srgbClr val="000000"/>
                </a:solidFill>
                <a:latin typeface="Arial"/>
                <a:ea typeface="Arial"/>
                <a:cs typeface="Arial"/>
                <a:sym typeface="Arial"/>
              </a:rPr>
              <a:t>Passive </a:t>
            </a:r>
            <a:r>
              <a:rPr lang="en-US" sz="2800" b="1">
                <a:solidFill>
                  <a:srgbClr val="000000"/>
                </a:solidFill>
                <a:latin typeface="Arial"/>
                <a:ea typeface="Arial"/>
                <a:cs typeface="Arial"/>
                <a:sym typeface="Arial"/>
              </a:rPr>
              <a:t>Solar</a:t>
            </a:r>
            <a:r>
              <a:rPr lang="en-US" sz="2800">
                <a:solidFill>
                  <a:srgbClr val="000000"/>
                </a:solidFill>
                <a:latin typeface="Arial"/>
                <a:ea typeface="Arial"/>
                <a:cs typeface="Arial"/>
                <a:sym typeface="Arial"/>
              </a:rPr>
              <a:t> Technology. Provides light and harnesses heat from the sun to warm our homes and businesses in winter.</a:t>
            </a:r>
            <a:endParaRPr sz="2800">
              <a:solidFill>
                <a:srgbClr val="000000"/>
              </a:solidFill>
              <a:latin typeface="Arial"/>
              <a:ea typeface="Arial"/>
              <a:cs typeface="Arial"/>
              <a:sym typeface="Arial"/>
            </a:endParaRPr>
          </a:p>
          <a:p>
            <a:pPr marL="457200" marR="0" lvl="0" indent="-457200" algn="l" rtl="0">
              <a:spcBef>
                <a:spcPts val="0"/>
              </a:spcBef>
              <a:spcAft>
                <a:spcPts val="0"/>
              </a:spcAft>
              <a:buClr>
                <a:srgbClr val="000000"/>
              </a:buClr>
              <a:buSzPts val="2800"/>
              <a:buFont typeface="Noto Sans Symbols"/>
              <a:buChar char="■"/>
            </a:pPr>
            <a:r>
              <a:rPr lang="en-US" sz="2800" b="1">
                <a:solidFill>
                  <a:srgbClr val="000000"/>
                </a:solidFill>
                <a:latin typeface="Arial"/>
                <a:ea typeface="Arial"/>
                <a:cs typeface="Arial"/>
                <a:sym typeface="Arial"/>
              </a:rPr>
              <a:t>Solar</a:t>
            </a:r>
            <a:r>
              <a:rPr lang="en-US" sz="2800">
                <a:solidFill>
                  <a:srgbClr val="000000"/>
                </a:solidFill>
                <a:latin typeface="Arial"/>
                <a:ea typeface="Arial"/>
                <a:cs typeface="Arial"/>
                <a:sym typeface="Arial"/>
              </a:rPr>
              <a:t> Water Heating.</a:t>
            </a:r>
            <a:endParaRPr sz="2800">
              <a:solidFill>
                <a:srgbClr val="000000"/>
              </a:solidFill>
              <a:latin typeface="Arial"/>
              <a:ea typeface="Arial"/>
              <a:cs typeface="Arial"/>
              <a:sym typeface="Arial"/>
            </a:endParaRPr>
          </a:p>
          <a:p>
            <a:pPr marL="457200" marR="0" lvl="0" indent="-457200" algn="l" rtl="0">
              <a:spcBef>
                <a:spcPts val="0"/>
              </a:spcBef>
              <a:spcAft>
                <a:spcPts val="0"/>
              </a:spcAft>
              <a:buClr>
                <a:srgbClr val="000000"/>
              </a:buClr>
              <a:buSzPts val="2800"/>
              <a:buFont typeface="Noto Sans Symbols"/>
              <a:buChar char="■"/>
            </a:pPr>
            <a:r>
              <a:rPr lang="en-US" sz="2800" b="1">
                <a:solidFill>
                  <a:srgbClr val="000000"/>
                </a:solidFill>
                <a:latin typeface="Arial"/>
                <a:ea typeface="Arial"/>
                <a:cs typeface="Arial"/>
                <a:sym typeface="Arial"/>
              </a:rPr>
              <a:t>Solar</a:t>
            </a:r>
            <a:r>
              <a:rPr lang="en-US" sz="2800">
                <a:solidFill>
                  <a:srgbClr val="000000"/>
                </a:solidFill>
                <a:latin typeface="Arial"/>
                <a:ea typeface="Arial"/>
                <a:cs typeface="Arial"/>
                <a:sym typeface="Arial"/>
              </a:rPr>
              <a:t> Process Heat.</a:t>
            </a:r>
            <a:endParaRPr sz="2800">
              <a:solidFill>
                <a:srgbClr val="000000"/>
              </a:solidFill>
              <a:latin typeface="Arial"/>
              <a:ea typeface="Arial"/>
              <a:cs typeface="Arial"/>
              <a:sym typeface="Arial"/>
            </a:endParaRPr>
          </a:p>
          <a:p>
            <a:pPr marL="457200" marR="0" lvl="0" indent="-457200" algn="l" rtl="0">
              <a:spcBef>
                <a:spcPts val="0"/>
              </a:spcBef>
              <a:spcAft>
                <a:spcPts val="0"/>
              </a:spcAft>
              <a:buClr>
                <a:srgbClr val="000000"/>
              </a:buClr>
              <a:buSzPts val="2800"/>
              <a:buFont typeface="Noto Sans Symbols"/>
              <a:buChar char="■"/>
            </a:pPr>
            <a:r>
              <a:rPr lang="en-US" sz="2800">
                <a:solidFill>
                  <a:srgbClr val="000000"/>
                </a:solidFill>
                <a:latin typeface="Arial"/>
                <a:ea typeface="Arial"/>
                <a:cs typeface="Arial"/>
                <a:sym typeface="Arial"/>
              </a:rPr>
              <a:t>Concentrating </a:t>
            </a:r>
            <a:r>
              <a:rPr lang="en-US" sz="2800" b="1">
                <a:solidFill>
                  <a:srgbClr val="000000"/>
                </a:solidFill>
                <a:latin typeface="Arial"/>
                <a:ea typeface="Arial"/>
                <a:cs typeface="Arial"/>
                <a:sym typeface="Arial"/>
              </a:rPr>
              <a:t>Solar Power</a:t>
            </a:r>
            <a:r>
              <a:rPr lang="en-US" sz="2800">
                <a:solidFill>
                  <a:srgbClr val="000000"/>
                </a:solidFill>
                <a:latin typeface="Arial"/>
                <a:ea typeface="Arial"/>
                <a:cs typeface="Arial"/>
                <a:sym typeface="Arial"/>
              </a:rPr>
              <a:t>.</a:t>
            </a:r>
            <a:endParaRPr sz="2800">
              <a:solidFill>
                <a:srgbClr val="000000"/>
              </a:solidFill>
              <a:latin typeface="Arial"/>
              <a:ea typeface="Arial"/>
              <a:cs typeface="Arial"/>
              <a:sym typeface="Arial"/>
            </a:endParaRPr>
          </a:p>
        </p:txBody>
      </p:sp>
      <p:sp>
        <p:nvSpPr>
          <p:cNvPr id="105" name="Google Shape;105;p7"/>
          <p:cNvSpPr txBox="1"/>
          <p:nvPr/>
        </p:nvSpPr>
        <p:spPr>
          <a:xfrm>
            <a:off x="6543421" y="9316578"/>
            <a:ext cx="4000000" cy="5105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800">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8"/>
          <p:cNvSpPr txBox="1"/>
          <p:nvPr/>
        </p:nvSpPr>
        <p:spPr>
          <a:xfrm>
            <a:off x="242538" y="208262"/>
            <a:ext cx="5484846" cy="5867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300" b="1" u="sng">
                <a:solidFill>
                  <a:srgbClr val="000000"/>
                </a:solidFill>
                <a:latin typeface="Arial"/>
                <a:ea typeface="Arial"/>
                <a:cs typeface="Arial"/>
                <a:sym typeface="Arial"/>
              </a:rPr>
              <a:t>Power Generation system</a:t>
            </a:r>
            <a:endParaRPr sz="2800" u="sng">
              <a:solidFill>
                <a:srgbClr val="000000"/>
              </a:solidFill>
              <a:latin typeface="Arial"/>
              <a:ea typeface="Arial"/>
              <a:cs typeface="Arial"/>
              <a:sym typeface="Arial"/>
            </a:endParaRPr>
          </a:p>
        </p:txBody>
      </p:sp>
      <p:sp>
        <p:nvSpPr>
          <p:cNvPr id="111" name="Google Shape;111;p8"/>
          <p:cNvSpPr txBox="1"/>
          <p:nvPr/>
        </p:nvSpPr>
        <p:spPr>
          <a:xfrm>
            <a:off x="242538" y="795001"/>
            <a:ext cx="11193936" cy="57048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900">
                <a:solidFill>
                  <a:srgbClr val="000000"/>
                </a:solidFill>
                <a:latin typeface="Arial"/>
                <a:ea typeface="Arial"/>
                <a:cs typeface="Arial"/>
                <a:sym typeface="Arial"/>
              </a:rPr>
              <a:t>Solar energy generation is one of fastest growing and most promising renewable energy sources of power generation worldwide. Nowadays, the electrical energy becomes one of the basic needs in our daily life, which makes increasing demand for it.</a:t>
            </a:r>
            <a:endParaRPr sz="2900">
              <a:solidFill>
                <a:srgbClr val="000000"/>
              </a:solidFill>
              <a:latin typeface="Arial"/>
              <a:ea typeface="Arial"/>
              <a:cs typeface="Arial"/>
              <a:sym typeface="Arial"/>
            </a:endParaRPr>
          </a:p>
          <a:p>
            <a:pPr marL="0" marR="0" lvl="0" indent="0" algn="l" rtl="0">
              <a:spcBef>
                <a:spcPts val="0"/>
              </a:spcBef>
              <a:spcAft>
                <a:spcPts val="0"/>
              </a:spcAft>
              <a:buNone/>
            </a:pPr>
            <a:r>
              <a:rPr lang="en-US" sz="2900">
                <a:solidFill>
                  <a:srgbClr val="000000"/>
                </a:solidFill>
                <a:latin typeface="Arial"/>
                <a:ea typeface="Arial"/>
                <a:cs typeface="Arial"/>
                <a:sym typeface="Arial"/>
              </a:rPr>
              <a:t>As a major source of electrical power generation fossil fuels are depleting day by day and also its usage raises serious environmental concerns. These reasons force the development of new energy sources which are renewable and ecologically safe.</a:t>
            </a:r>
            <a:endParaRPr sz="2900">
              <a:solidFill>
                <a:srgbClr val="000000"/>
              </a:solidFill>
              <a:latin typeface="Arial"/>
              <a:ea typeface="Arial"/>
              <a:cs typeface="Arial"/>
              <a:sym typeface="Arial"/>
            </a:endParaRPr>
          </a:p>
          <a:p>
            <a:pPr marL="0" marR="0" lvl="0" indent="0" algn="l" rtl="0">
              <a:spcBef>
                <a:spcPts val="0"/>
              </a:spcBef>
              <a:spcAft>
                <a:spcPts val="0"/>
              </a:spcAft>
              <a:buNone/>
            </a:pPr>
            <a:r>
              <a:rPr lang="en-US" sz="2900">
                <a:solidFill>
                  <a:srgbClr val="000000"/>
                </a:solidFill>
                <a:latin typeface="Arial"/>
                <a:ea typeface="Arial"/>
                <a:cs typeface="Arial"/>
                <a:sym typeface="Arial"/>
              </a:rPr>
              <a:t>The renewable energy sources include wind, solar, water, biomass and geothermal energy sources. Out of which, solar energy has the greatest potential in the long term and is predicted to play a major role in coming years. It is the cheapest method of generating electricity compared with other energy sources.</a:t>
            </a:r>
            <a:endParaRPr sz="2900">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9"/>
          <p:cNvSpPr txBox="1"/>
          <p:nvPr/>
        </p:nvSpPr>
        <p:spPr>
          <a:xfrm>
            <a:off x="575530" y="401124"/>
            <a:ext cx="10406443" cy="24409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100" b="1">
                <a:solidFill>
                  <a:srgbClr val="36363D"/>
                </a:solidFill>
                <a:latin typeface="Arial"/>
                <a:ea typeface="Arial"/>
                <a:cs typeface="Arial"/>
                <a:sym typeface="Arial"/>
              </a:rPr>
              <a:t>Solar-powered photovoltaic (PV) panels convert the sun's rays into electricity by exciting electrons in silicon cells using the photons of light from the sun. This electricity can then be used to supply renewable energy to your home or business.</a:t>
            </a:r>
            <a:endParaRPr sz="3100" b="1">
              <a:solidFill>
                <a:srgbClr val="36363D"/>
              </a:solidFill>
              <a:latin typeface="Arial"/>
              <a:ea typeface="Arial"/>
              <a:cs typeface="Arial"/>
              <a:sym typeface="Arial"/>
            </a:endParaRPr>
          </a:p>
        </p:txBody>
      </p:sp>
      <p:pic>
        <p:nvPicPr>
          <p:cNvPr id="117" name="Google Shape;117;p9"/>
          <p:cNvPicPr preferRelativeResize="0"/>
          <p:nvPr/>
        </p:nvPicPr>
        <p:blipFill rotWithShape="1">
          <a:blip r:embed="rId3">
            <a:alphaModFix/>
          </a:blip>
          <a:srcRect/>
          <a:stretch/>
        </p:blipFill>
        <p:spPr>
          <a:xfrm>
            <a:off x="2264985" y="2842063"/>
            <a:ext cx="7027532" cy="38261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4691</Words>
  <PresentationFormat>Custom</PresentationFormat>
  <Paragraphs>339</Paragraphs>
  <Slides>57</Slides>
  <Notes>57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57</vt:i4>
      </vt:variant>
    </vt:vector>
  </HeadingPairs>
  <TitlesOfParts>
    <vt:vector size="63" baseType="lpstr">
      <vt:lpstr>Arial</vt:lpstr>
      <vt:lpstr>Calibri</vt:lpstr>
      <vt:lpstr>Cutive Mono</vt:lpstr>
      <vt:lpstr>Roboto Condensed</vt:lpstr>
      <vt:lpstr>Noto Sans Symbols</vt:lpstr>
      <vt:lpstr>Simple Light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kingsoft</dc:creator>
  <cp:lastModifiedBy>acer</cp:lastModifiedBy>
  <cp:revision>1</cp:revision>
  <dcterms:created xsi:type="dcterms:W3CDTF">2017-07-20T15:01:00Z</dcterms:created>
  <dcterms:modified xsi:type="dcterms:W3CDTF">2024-08-27T05:17:35Z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2052-11.1.0.8806</vt:lpwstr>
  </property>
  <property fmtid="{D5CDD505-2E9C-101B-9397-08002B2CF9AE}" pid="3" name="KSORubyTemplateID">
    <vt:lpwstr>2</vt:lpwstr>
  </property>
</Properties>
</file>