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77" r:id="rId2"/>
    <p:sldId id="280" r:id="rId3"/>
    <p:sldId id="279" r:id="rId4"/>
    <p:sldId id="258" r:id="rId5"/>
    <p:sldId id="259" r:id="rId6"/>
    <p:sldId id="260" r:id="rId7"/>
    <p:sldId id="261" r:id="rId8"/>
    <p:sldId id="262" r:id="rId9"/>
    <p:sldId id="264" r:id="rId10"/>
    <p:sldId id="266" r:id="rId11"/>
    <p:sldId id="267" r:id="rId12"/>
    <p:sldId id="268" r:id="rId13"/>
    <p:sldId id="269" r:id="rId14"/>
    <p:sldId id="270" r:id="rId15"/>
    <p:sldId id="271" r:id="rId16"/>
    <p:sldId id="273" r:id="rId17"/>
    <p:sldId id="274" r:id="rId18"/>
    <p:sldId id="275" r:id="rId19"/>
    <p:sldId id="276"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22F910-5452-4675-A39D-8720957C7EAF}" type="datetimeFigureOut">
              <a:rPr lang="en-US" smtClean="0"/>
              <a:pPr/>
              <a:t>9/6/2024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ED674E-792D-4C0F-A2D9-B9F17CED19D7}" type="slidenum">
              <a:rPr lang="en-US" smtClean="0"/>
              <a:pPr/>
              <a:t>‹#›</a:t>
            </a:fld>
            <a:endParaRPr lang="en-US"/>
          </a:p>
        </p:txBody>
      </p:sp>
    </p:spTree>
    <p:extLst>
      <p:ext uri="{BB962C8B-B14F-4D97-AF65-F5344CB8AC3E}">
        <p14:creationId xmlns="" xmlns:p14="http://schemas.microsoft.com/office/powerpoint/2010/main" val="4061547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BC33ED-4397-458A-AD71-22374D74BC97}" type="slidenum">
              <a:rPr lang="he-IL" altLang="en-US"/>
              <a:pPr/>
              <a:t>3</a:t>
            </a:fld>
            <a:endParaRPr lang="en-US" altLang="en-US"/>
          </a:p>
        </p:txBody>
      </p:sp>
      <p:sp>
        <p:nvSpPr>
          <p:cNvPr id="179202"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7920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ltLang="en-US"/>
          </a:p>
        </p:txBody>
      </p:sp>
    </p:spTree>
    <p:extLst>
      <p:ext uri="{BB962C8B-B14F-4D97-AF65-F5344CB8AC3E}">
        <p14:creationId xmlns="" xmlns:p14="http://schemas.microsoft.com/office/powerpoint/2010/main" val="3302526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5" name="Rectangle 1"/>
          <p:cNvSpPr>
            <a:spLocks noGrp="1" noRot="1" noChangeAspect="1" noChangeArrowheads="1" noTextEdit="1"/>
          </p:cNvSpPr>
          <p:nvPr>
            <p:ph type="sldImg"/>
          </p:nvPr>
        </p:nvSpPr>
        <p:spPr bwMode="auto">
          <a:xfrm>
            <a:off x="1311275" y="1027113"/>
            <a:ext cx="4933950" cy="3700462"/>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16386" name="Rectangle 2"/>
          <p:cNvSpPr txBox="1">
            <a:spLocks noGrp="1" noChangeArrowheads="1"/>
          </p:cNvSpPr>
          <p:nvPr>
            <p:ph type="body" idx="1"/>
          </p:nvPr>
        </p:nvSpPr>
        <p:spPr bwMode="auto">
          <a:xfrm>
            <a:off x="1169988" y="5086350"/>
            <a:ext cx="5222875" cy="410845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fi-FI" altLang="en-US"/>
          </a:p>
        </p:txBody>
      </p:sp>
    </p:spTree>
    <p:extLst>
      <p:ext uri="{BB962C8B-B14F-4D97-AF65-F5344CB8AC3E}">
        <p14:creationId xmlns="" xmlns:p14="http://schemas.microsoft.com/office/powerpoint/2010/main" val="414491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09" name="Rectangle 1"/>
          <p:cNvSpPr>
            <a:spLocks noGrp="1" noRot="1" noChangeAspect="1" noChangeArrowheads="1" noTextEdit="1"/>
          </p:cNvSpPr>
          <p:nvPr>
            <p:ph type="sldImg"/>
          </p:nvPr>
        </p:nvSpPr>
        <p:spPr bwMode="auto">
          <a:xfrm>
            <a:off x="1311275" y="1027113"/>
            <a:ext cx="4933950" cy="3700462"/>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17410" name="Rectangle 2"/>
          <p:cNvSpPr txBox="1">
            <a:spLocks noGrp="1" noChangeArrowheads="1"/>
          </p:cNvSpPr>
          <p:nvPr>
            <p:ph type="body" idx="1"/>
          </p:nvPr>
        </p:nvSpPr>
        <p:spPr bwMode="auto">
          <a:xfrm>
            <a:off x="1169988" y="5086350"/>
            <a:ext cx="5222875" cy="410845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fi-FI" altLang="en-US"/>
          </a:p>
        </p:txBody>
      </p:sp>
    </p:spTree>
    <p:extLst>
      <p:ext uri="{BB962C8B-B14F-4D97-AF65-F5344CB8AC3E}">
        <p14:creationId xmlns="" xmlns:p14="http://schemas.microsoft.com/office/powerpoint/2010/main" val="1225174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3" name="Rectangle 1"/>
          <p:cNvSpPr>
            <a:spLocks noGrp="1" noRot="1" noChangeAspect="1" noChangeArrowheads="1" noTextEdit="1"/>
          </p:cNvSpPr>
          <p:nvPr>
            <p:ph type="sldImg"/>
          </p:nvPr>
        </p:nvSpPr>
        <p:spPr bwMode="auto">
          <a:xfrm>
            <a:off x="1311275" y="1027113"/>
            <a:ext cx="4933950" cy="3700462"/>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18434" name="Rectangle 2"/>
          <p:cNvSpPr txBox="1">
            <a:spLocks noGrp="1" noChangeArrowheads="1"/>
          </p:cNvSpPr>
          <p:nvPr>
            <p:ph type="body" idx="1"/>
          </p:nvPr>
        </p:nvSpPr>
        <p:spPr bwMode="auto">
          <a:xfrm>
            <a:off x="1169988" y="5086350"/>
            <a:ext cx="5222875" cy="410845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fi-FI" altLang="en-US"/>
          </a:p>
        </p:txBody>
      </p:sp>
    </p:spTree>
    <p:extLst>
      <p:ext uri="{BB962C8B-B14F-4D97-AF65-F5344CB8AC3E}">
        <p14:creationId xmlns="" xmlns:p14="http://schemas.microsoft.com/office/powerpoint/2010/main" val="12455381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7" name="Rectangle 1"/>
          <p:cNvSpPr>
            <a:spLocks noGrp="1" noRot="1" noChangeAspect="1" noChangeArrowheads="1" noTextEdit="1"/>
          </p:cNvSpPr>
          <p:nvPr>
            <p:ph type="sldImg"/>
          </p:nvPr>
        </p:nvSpPr>
        <p:spPr bwMode="auto">
          <a:xfrm>
            <a:off x="1311275" y="1027113"/>
            <a:ext cx="4933950" cy="3700462"/>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19458" name="Rectangle 2"/>
          <p:cNvSpPr txBox="1">
            <a:spLocks noGrp="1" noChangeArrowheads="1"/>
          </p:cNvSpPr>
          <p:nvPr>
            <p:ph type="body" idx="1"/>
          </p:nvPr>
        </p:nvSpPr>
        <p:spPr bwMode="auto">
          <a:xfrm>
            <a:off x="1169988" y="5086350"/>
            <a:ext cx="5222875" cy="410845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fi-FI" altLang="en-US"/>
          </a:p>
        </p:txBody>
      </p:sp>
    </p:spTree>
    <p:extLst>
      <p:ext uri="{BB962C8B-B14F-4D97-AF65-F5344CB8AC3E}">
        <p14:creationId xmlns="" xmlns:p14="http://schemas.microsoft.com/office/powerpoint/2010/main" val="15186909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1" name="Rectangle 1"/>
          <p:cNvSpPr>
            <a:spLocks noGrp="1" noRot="1" noChangeAspect="1" noChangeArrowheads="1" noTextEdit="1"/>
          </p:cNvSpPr>
          <p:nvPr>
            <p:ph type="sldImg"/>
          </p:nvPr>
        </p:nvSpPr>
        <p:spPr bwMode="auto">
          <a:xfrm>
            <a:off x="1311275" y="1027113"/>
            <a:ext cx="4933950" cy="3700462"/>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482" name="Rectangle 2"/>
          <p:cNvSpPr txBox="1">
            <a:spLocks noGrp="1" noChangeArrowheads="1"/>
          </p:cNvSpPr>
          <p:nvPr>
            <p:ph type="body" idx="1"/>
          </p:nvPr>
        </p:nvSpPr>
        <p:spPr bwMode="auto">
          <a:xfrm>
            <a:off x="1169988" y="5086350"/>
            <a:ext cx="5222875" cy="410845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fi-FI" altLang="en-US"/>
          </a:p>
        </p:txBody>
      </p:sp>
    </p:spTree>
    <p:extLst>
      <p:ext uri="{BB962C8B-B14F-4D97-AF65-F5344CB8AC3E}">
        <p14:creationId xmlns="" xmlns:p14="http://schemas.microsoft.com/office/powerpoint/2010/main" val="4283157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62B3CB2-C15C-4298-A86B-EEE699422847}" type="datetimeFigureOut">
              <a:rPr lang="en-US" smtClean="0"/>
              <a:pPr/>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896193-5975-4CBE-81D2-CBB6A5AFE3D8}" type="slidenum">
              <a:rPr lang="en-US" smtClean="0"/>
              <a:pPr/>
              <a:t>‹#›</a:t>
            </a:fld>
            <a:endParaRPr lang="en-US"/>
          </a:p>
        </p:txBody>
      </p:sp>
    </p:spTree>
    <p:extLst>
      <p:ext uri="{BB962C8B-B14F-4D97-AF65-F5344CB8AC3E}">
        <p14:creationId xmlns="" xmlns:p14="http://schemas.microsoft.com/office/powerpoint/2010/main" val="1854051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2B3CB2-C15C-4298-A86B-EEE699422847}" type="datetimeFigureOut">
              <a:rPr lang="en-US" smtClean="0"/>
              <a:pPr/>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896193-5975-4CBE-81D2-CBB6A5AFE3D8}" type="slidenum">
              <a:rPr lang="en-US" smtClean="0"/>
              <a:pPr/>
              <a:t>‹#›</a:t>
            </a:fld>
            <a:endParaRPr lang="en-US"/>
          </a:p>
        </p:txBody>
      </p:sp>
    </p:spTree>
    <p:extLst>
      <p:ext uri="{BB962C8B-B14F-4D97-AF65-F5344CB8AC3E}">
        <p14:creationId xmlns="" xmlns:p14="http://schemas.microsoft.com/office/powerpoint/2010/main" val="3486564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2B3CB2-C15C-4298-A86B-EEE699422847}" type="datetimeFigureOut">
              <a:rPr lang="en-US" smtClean="0"/>
              <a:pPr/>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896193-5975-4CBE-81D2-CBB6A5AFE3D8}" type="slidenum">
              <a:rPr lang="en-US" smtClean="0"/>
              <a:pPr/>
              <a:t>‹#›</a:t>
            </a:fld>
            <a:endParaRPr lang="en-US"/>
          </a:p>
        </p:txBody>
      </p:sp>
    </p:spTree>
    <p:extLst>
      <p:ext uri="{BB962C8B-B14F-4D97-AF65-F5344CB8AC3E}">
        <p14:creationId xmlns="" xmlns:p14="http://schemas.microsoft.com/office/powerpoint/2010/main" val="35683816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2B3CB2-C15C-4298-A86B-EEE699422847}" type="datetimeFigureOut">
              <a:rPr lang="en-US" smtClean="0"/>
              <a:pPr/>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896193-5975-4CBE-81D2-CBB6A5AFE3D8}" type="slidenum">
              <a:rPr lang="en-US" smtClean="0"/>
              <a:pPr/>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 xmlns:p14="http://schemas.microsoft.com/office/powerpoint/2010/main" val="39936701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2B3CB2-C15C-4298-A86B-EEE699422847}" type="datetimeFigureOut">
              <a:rPr lang="en-US" smtClean="0"/>
              <a:pPr/>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896193-5975-4CBE-81D2-CBB6A5AFE3D8}" type="slidenum">
              <a:rPr lang="en-US" smtClean="0"/>
              <a:pPr/>
              <a:t>‹#›</a:t>
            </a:fld>
            <a:endParaRPr lang="en-US"/>
          </a:p>
        </p:txBody>
      </p:sp>
    </p:spTree>
    <p:extLst>
      <p:ext uri="{BB962C8B-B14F-4D97-AF65-F5344CB8AC3E}">
        <p14:creationId xmlns="" xmlns:p14="http://schemas.microsoft.com/office/powerpoint/2010/main" val="23216403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62B3CB2-C15C-4298-A86B-EEE699422847}" type="datetimeFigureOut">
              <a:rPr lang="en-US" smtClean="0"/>
              <a:pPr/>
              <a:t>9/6/2024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896193-5975-4CBE-81D2-CBB6A5AFE3D8}" type="slidenum">
              <a:rPr lang="en-US" smtClean="0"/>
              <a:pPr/>
              <a:t>‹#›</a:t>
            </a:fld>
            <a:endParaRPr lang="en-US"/>
          </a:p>
        </p:txBody>
      </p:sp>
    </p:spTree>
    <p:extLst>
      <p:ext uri="{BB962C8B-B14F-4D97-AF65-F5344CB8AC3E}">
        <p14:creationId xmlns="" xmlns:p14="http://schemas.microsoft.com/office/powerpoint/2010/main" val="1630925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62B3CB2-C15C-4298-A86B-EEE699422847}" type="datetimeFigureOut">
              <a:rPr lang="en-US" smtClean="0"/>
              <a:pPr/>
              <a:t>9/6/2024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896193-5975-4CBE-81D2-CBB6A5AFE3D8}" type="slidenum">
              <a:rPr lang="en-US" smtClean="0"/>
              <a:pPr/>
              <a:t>‹#›</a:t>
            </a:fld>
            <a:endParaRPr lang="en-US"/>
          </a:p>
        </p:txBody>
      </p:sp>
    </p:spTree>
    <p:extLst>
      <p:ext uri="{BB962C8B-B14F-4D97-AF65-F5344CB8AC3E}">
        <p14:creationId xmlns="" xmlns:p14="http://schemas.microsoft.com/office/powerpoint/2010/main" val="4786003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2B3CB2-C15C-4298-A86B-EEE699422847}" type="datetimeFigureOut">
              <a:rPr lang="en-US" smtClean="0"/>
              <a:pPr/>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896193-5975-4CBE-81D2-CBB6A5AFE3D8}" type="slidenum">
              <a:rPr lang="en-US" smtClean="0"/>
              <a:pPr/>
              <a:t>‹#›</a:t>
            </a:fld>
            <a:endParaRPr lang="en-US"/>
          </a:p>
        </p:txBody>
      </p:sp>
    </p:spTree>
    <p:extLst>
      <p:ext uri="{BB962C8B-B14F-4D97-AF65-F5344CB8AC3E}">
        <p14:creationId xmlns="" xmlns:p14="http://schemas.microsoft.com/office/powerpoint/2010/main" val="17452900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2B3CB2-C15C-4298-A86B-EEE699422847}" type="datetimeFigureOut">
              <a:rPr lang="en-US" smtClean="0"/>
              <a:pPr/>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896193-5975-4CBE-81D2-CBB6A5AFE3D8}" type="slidenum">
              <a:rPr lang="en-US" smtClean="0"/>
              <a:pPr/>
              <a:t>‹#›</a:t>
            </a:fld>
            <a:endParaRPr lang="en-US"/>
          </a:p>
        </p:txBody>
      </p:sp>
    </p:spTree>
    <p:extLst>
      <p:ext uri="{BB962C8B-B14F-4D97-AF65-F5344CB8AC3E}">
        <p14:creationId xmlns="" xmlns:p14="http://schemas.microsoft.com/office/powerpoint/2010/main" val="31759848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15386" name="Line 26"/>
          <p:cNvSpPr>
            <a:spLocks noChangeShapeType="1"/>
          </p:cNvSpPr>
          <p:nvPr userDrawn="1"/>
        </p:nvSpPr>
        <p:spPr bwMode="auto">
          <a:xfrm>
            <a:off x="152400" y="457200"/>
            <a:ext cx="8839200" cy="0"/>
          </a:xfrm>
          <a:prstGeom prst="line">
            <a:avLst/>
          </a:prstGeom>
          <a:noFill/>
          <a:ln w="57150" cmpd="thickThin">
            <a:solidFill>
              <a:srgbClr val="990033"/>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en-US"/>
          </a:p>
        </p:txBody>
      </p:sp>
    </p:spTree>
    <p:extLst>
      <p:ext uri="{BB962C8B-B14F-4D97-AF65-F5344CB8AC3E}">
        <p14:creationId xmlns="" xmlns:p14="http://schemas.microsoft.com/office/powerpoint/2010/main" val="3535132346"/>
      </p:ext>
    </p:extLst>
  </p:cSld>
  <p:clrMapOvr>
    <a:masterClrMapping/>
  </p:clrMapOvr>
  <p:transition advClick="0"/>
</p:sldLayout>
</file>

<file path=ppt/slideLayouts/slideLayout19.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628650" y="1825625"/>
            <a:ext cx="7886700" cy="4351338"/>
          </a:xfrm>
          <a:prstGeom prst="rect">
            <a:avLst/>
          </a:prstGeom>
        </p:spPr>
        <p:txBody>
          <a:bodyPr/>
          <a:lstStyle/>
          <a:p>
            <a:endParaRPr lang="en-US"/>
          </a:p>
        </p:txBody>
      </p:sp>
      <p:sp>
        <p:nvSpPr>
          <p:cNvPr id="4" name="Slide Number Placeholder 3"/>
          <p:cNvSpPr>
            <a:spLocks noGrp="1"/>
          </p:cNvSpPr>
          <p:nvPr>
            <p:ph type="sldNum" sz="quarter" idx="10"/>
          </p:nvPr>
        </p:nvSpPr>
        <p:spPr>
          <a:xfrm>
            <a:off x="6934200" y="76200"/>
            <a:ext cx="2133600" cy="304800"/>
          </a:xfrm>
        </p:spPr>
        <p:txBody>
          <a:bodyPr/>
          <a:lstStyle>
            <a:lvl1pPr>
              <a:defRPr/>
            </a:lvl1pPr>
          </a:lstStyle>
          <a:p>
            <a:fld id="{4177EFA5-47EF-43B7-A8DA-F615A7183DA5}" type="slidenum">
              <a:rPr lang="he-IL" altLang="en-US"/>
              <a:pPr/>
              <a:t>‹#›</a:t>
            </a:fld>
            <a:endParaRPr lang="en-US" altLang="en-US"/>
          </a:p>
        </p:txBody>
      </p:sp>
    </p:spTree>
    <p:extLst>
      <p:ext uri="{BB962C8B-B14F-4D97-AF65-F5344CB8AC3E}">
        <p14:creationId xmlns="" xmlns:p14="http://schemas.microsoft.com/office/powerpoint/2010/main" val="2302824838"/>
      </p:ext>
    </p:extLst>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C62B3CB2-C15C-4298-A86B-EEE699422847}" type="datetimeFigureOut">
              <a:rPr lang="en-US" smtClean="0"/>
              <a:pPr/>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896193-5975-4CBE-81D2-CBB6A5AFE3D8}" type="slidenum">
              <a:rPr lang="en-US" smtClean="0"/>
              <a:pPr/>
              <a:t>‹#›</a:t>
            </a:fld>
            <a:endParaRPr lang="en-US"/>
          </a:p>
        </p:txBody>
      </p:sp>
    </p:spTree>
    <p:extLst>
      <p:ext uri="{BB962C8B-B14F-4D97-AF65-F5344CB8AC3E}">
        <p14:creationId xmlns="" xmlns:p14="http://schemas.microsoft.com/office/powerpoint/2010/main" val="38574324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921" y="275070"/>
            <a:ext cx="8229600" cy="1142039"/>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920" y="1600009"/>
            <a:ext cx="4044960" cy="44961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1121" y="1600009"/>
            <a:ext cx="4046400" cy="4496152"/>
          </a:xfrm>
        </p:spPr>
        <p:txBody>
          <a:bodyPr/>
          <a:lstStyle/>
          <a:p>
            <a:endParaRPr lang="en-US"/>
          </a:p>
        </p:txBody>
      </p:sp>
      <p:sp>
        <p:nvSpPr>
          <p:cNvPr id="5" name="Date Placeholder 4"/>
          <p:cNvSpPr>
            <a:spLocks noGrp="1"/>
          </p:cNvSpPr>
          <p:nvPr>
            <p:ph type="dt" sz="half" idx="10"/>
          </p:nvPr>
        </p:nvSpPr>
        <p:spPr>
          <a:xfrm>
            <a:off x="457920" y="6248817"/>
            <a:ext cx="2132640" cy="456527"/>
          </a:xfrm>
        </p:spPr>
        <p:txBody>
          <a:bodyPr/>
          <a:lstStyle>
            <a:lvl1pPr>
              <a:defRPr/>
            </a:lvl1pPr>
          </a:lstStyle>
          <a:p>
            <a:endParaRPr lang="fi-FI" altLang="en-US"/>
          </a:p>
        </p:txBody>
      </p:sp>
      <p:sp>
        <p:nvSpPr>
          <p:cNvPr id="6" name="Footer Placeholder 5"/>
          <p:cNvSpPr>
            <a:spLocks noGrp="1"/>
          </p:cNvSpPr>
          <p:nvPr>
            <p:ph type="ftr" sz="quarter" idx="11"/>
          </p:nvPr>
        </p:nvSpPr>
        <p:spPr>
          <a:xfrm>
            <a:off x="3124800" y="6248817"/>
            <a:ext cx="2894400" cy="456527"/>
          </a:xfrm>
        </p:spPr>
        <p:txBody>
          <a:bodyPr/>
          <a:lstStyle>
            <a:lvl1pPr>
              <a:defRPr/>
            </a:lvl1pPr>
          </a:lstStyle>
          <a:p>
            <a:endParaRPr lang="fi-FI" altLang="en-US"/>
          </a:p>
        </p:txBody>
      </p:sp>
      <p:sp>
        <p:nvSpPr>
          <p:cNvPr id="7" name="Slide Number Placeholder 6"/>
          <p:cNvSpPr>
            <a:spLocks noGrp="1"/>
          </p:cNvSpPr>
          <p:nvPr>
            <p:ph type="sldNum" sz="quarter" idx="12"/>
          </p:nvPr>
        </p:nvSpPr>
        <p:spPr>
          <a:xfrm>
            <a:off x="6553441" y="6248817"/>
            <a:ext cx="2134080" cy="456527"/>
          </a:xfrm>
        </p:spPr>
        <p:txBody>
          <a:bodyPr/>
          <a:lstStyle>
            <a:lvl1pPr>
              <a:defRPr/>
            </a:lvl1pPr>
          </a:lstStyle>
          <a:p>
            <a:fld id="{BCEBDEC4-E286-4D8A-B7F8-1386A6A63424}" type="slidenum">
              <a:rPr lang="fi-FI" altLang="en-US"/>
              <a:pPr/>
              <a:t>‹#›</a:t>
            </a:fld>
            <a:endParaRPr lang="fi-FI" altLang="en-US"/>
          </a:p>
        </p:txBody>
      </p:sp>
    </p:spTree>
    <p:extLst>
      <p:ext uri="{BB962C8B-B14F-4D97-AF65-F5344CB8AC3E}">
        <p14:creationId xmlns="" xmlns:p14="http://schemas.microsoft.com/office/powerpoint/2010/main" val="1268628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2B3CB2-C15C-4298-A86B-EEE699422847}" type="datetimeFigureOut">
              <a:rPr lang="en-US" smtClean="0"/>
              <a:pPr/>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896193-5975-4CBE-81D2-CBB6A5AFE3D8}" type="slidenum">
              <a:rPr lang="en-US" smtClean="0"/>
              <a:pPr/>
              <a:t>‹#›</a:t>
            </a:fld>
            <a:endParaRPr lang="en-US"/>
          </a:p>
        </p:txBody>
      </p:sp>
    </p:spTree>
    <p:extLst>
      <p:ext uri="{BB962C8B-B14F-4D97-AF65-F5344CB8AC3E}">
        <p14:creationId xmlns="" xmlns:p14="http://schemas.microsoft.com/office/powerpoint/2010/main" val="1847786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62B3CB2-C15C-4298-A86B-EEE699422847}" type="datetimeFigureOut">
              <a:rPr lang="en-US" smtClean="0"/>
              <a:pPr/>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896193-5975-4CBE-81D2-CBB6A5AFE3D8}" type="slidenum">
              <a:rPr lang="en-US" smtClean="0"/>
              <a:pPr/>
              <a:t>‹#›</a:t>
            </a:fld>
            <a:endParaRPr lang="en-US"/>
          </a:p>
        </p:txBody>
      </p:sp>
    </p:spTree>
    <p:extLst>
      <p:ext uri="{BB962C8B-B14F-4D97-AF65-F5344CB8AC3E}">
        <p14:creationId xmlns="" xmlns:p14="http://schemas.microsoft.com/office/powerpoint/2010/main" val="1923821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62B3CB2-C15C-4298-A86B-EEE699422847}" type="datetimeFigureOut">
              <a:rPr lang="en-US" smtClean="0"/>
              <a:pPr/>
              <a:t>9/6/2024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896193-5975-4CBE-81D2-CBB6A5AFE3D8}" type="slidenum">
              <a:rPr lang="en-US" smtClean="0"/>
              <a:pPr/>
              <a:t>‹#›</a:t>
            </a:fld>
            <a:endParaRPr lang="en-US"/>
          </a:p>
        </p:txBody>
      </p:sp>
    </p:spTree>
    <p:extLst>
      <p:ext uri="{BB962C8B-B14F-4D97-AF65-F5344CB8AC3E}">
        <p14:creationId xmlns="" xmlns:p14="http://schemas.microsoft.com/office/powerpoint/2010/main" val="3651816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C62B3CB2-C15C-4298-A86B-EEE699422847}" type="datetimeFigureOut">
              <a:rPr lang="en-US" smtClean="0"/>
              <a:pPr/>
              <a:t>9/6/2024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B1896193-5975-4CBE-81D2-CBB6A5AFE3D8}" type="slidenum">
              <a:rPr lang="en-US" smtClean="0"/>
              <a:pPr/>
              <a:t>‹#›</a:t>
            </a:fld>
            <a:endParaRPr lang="en-US"/>
          </a:p>
        </p:txBody>
      </p:sp>
    </p:spTree>
    <p:extLst>
      <p:ext uri="{BB962C8B-B14F-4D97-AF65-F5344CB8AC3E}">
        <p14:creationId xmlns="" xmlns:p14="http://schemas.microsoft.com/office/powerpoint/2010/main" val="6111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62B3CB2-C15C-4298-A86B-EEE699422847}" type="datetimeFigureOut">
              <a:rPr lang="en-US" smtClean="0"/>
              <a:pPr/>
              <a:t>9/6/2024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B1896193-5975-4CBE-81D2-CBB6A5AFE3D8}" type="slidenum">
              <a:rPr lang="en-US" smtClean="0"/>
              <a:pPr/>
              <a:t>‹#›</a:t>
            </a:fld>
            <a:endParaRPr lang="en-US"/>
          </a:p>
        </p:txBody>
      </p:sp>
    </p:spTree>
    <p:extLst>
      <p:ext uri="{BB962C8B-B14F-4D97-AF65-F5344CB8AC3E}">
        <p14:creationId xmlns="" xmlns:p14="http://schemas.microsoft.com/office/powerpoint/2010/main" val="3949756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C62B3CB2-C15C-4298-A86B-EEE699422847}" type="datetimeFigureOut">
              <a:rPr lang="en-US" smtClean="0"/>
              <a:pPr/>
              <a:t>9/6/2024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B1896193-5975-4CBE-81D2-CBB6A5AFE3D8}" type="slidenum">
              <a:rPr lang="en-US" smtClean="0"/>
              <a:pPr/>
              <a:t>‹#›</a:t>
            </a:fld>
            <a:endParaRPr lang="en-US"/>
          </a:p>
        </p:txBody>
      </p:sp>
    </p:spTree>
    <p:extLst>
      <p:ext uri="{BB962C8B-B14F-4D97-AF65-F5344CB8AC3E}">
        <p14:creationId xmlns="" xmlns:p14="http://schemas.microsoft.com/office/powerpoint/2010/main" val="4149416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2B3CB2-C15C-4298-A86B-EEE699422847}" type="datetimeFigureOut">
              <a:rPr lang="en-US" smtClean="0"/>
              <a:pPr/>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896193-5975-4CBE-81D2-CBB6A5AFE3D8}" type="slidenum">
              <a:rPr lang="en-US" smtClean="0"/>
              <a:pPr/>
              <a:t>‹#›</a:t>
            </a:fld>
            <a:endParaRPr lang="en-US"/>
          </a:p>
        </p:txBody>
      </p:sp>
    </p:spTree>
    <p:extLst>
      <p:ext uri="{BB962C8B-B14F-4D97-AF65-F5344CB8AC3E}">
        <p14:creationId xmlns="" xmlns:p14="http://schemas.microsoft.com/office/powerpoint/2010/main" val="4025237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62B3CB2-C15C-4298-A86B-EEE699422847}" type="datetimeFigureOut">
              <a:rPr lang="en-US" smtClean="0"/>
              <a:pPr/>
              <a:t>9/6/2024</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B1896193-5975-4CBE-81D2-CBB6A5AFE3D8}" type="slidenum">
              <a:rPr lang="en-US" smtClean="0"/>
              <a:pPr/>
              <a:t>‹#›</a:t>
            </a:fld>
            <a:endParaRPr lang="en-US"/>
          </a:p>
        </p:txBody>
      </p:sp>
    </p:spTree>
    <p:extLst>
      <p:ext uri="{BB962C8B-B14F-4D97-AF65-F5344CB8AC3E}">
        <p14:creationId xmlns="" xmlns:p14="http://schemas.microsoft.com/office/powerpoint/2010/main" val="123613492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0.xml"/><Relationship Id="rId1" Type="http://schemas.openxmlformats.org/officeDocument/2006/relationships/vmlDrawing" Target="../drawings/vmlDrawing3.vml"/><Relationship Id="rId5" Type="http://schemas.openxmlformats.org/officeDocument/2006/relationships/oleObject" Target="../embeddings/oleObject4.bin"/><Relationship Id="rId4" Type="http://schemas.openxmlformats.org/officeDocument/2006/relationships/image" Target="../media/image14.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6.bin"/></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Presentation </a:t>
            </a:r>
            <a:endParaRPr lang="en-US"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r>
              <a:rPr lang="en-US" dirty="0" smtClean="0"/>
              <a:t>On</a:t>
            </a:r>
          </a:p>
          <a:p>
            <a:pPr marL="0" indent="0" algn="ctr">
              <a:buNone/>
            </a:pPr>
            <a:r>
              <a:rPr lang="en-US" dirty="0" smtClean="0"/>
              <a:t> Subject</a:t>
            </a:r>
          </a:p>
          <a:p>
            <a:pPr marL="0" indent="0" algn="ctr">
              <a:buNone/>
            </a:pPr>
            <a:r>
              <a:rPr lang="en-US" dirty="0" smtClean="0"/>
              <a:t> Instrumentation </a:t>
            </a:r>
          </a:p>
          <a:p>
            <a:pPr marL="0" indent="0" algn="ctr">
              <a:buNone/>
            </a:pPr>
            <a:r>
              <a:rPr lang="en-US" dirty="0" smtClean="0"/>
              <a:t>ECE </a:t>
            </a:r>
            <a:r>
              <a:rPr lang="en-US" smtClean="0"/>
              <a:t>5</a:t>
            </a:r>
            <a:r>
              <a:rPr lang="en-US" baseline="30000" smtClean="0"/>
              <a:t>th</a:t>
            </a:r>
            <a:r>
              <a:rPr lang="en-US" smtClean="0"/>
              <a:t>  Sem.</a:t>
            </a:r>
            <a:endParaRPr lang="en-US" dirty="0"/>
          </a:p>
        </p:txBody>
      </p:sp>
    </p:spTree>
    <p:extLst>
      <p:ext uri="{BB962C8B-B14F-4D97-AF65-F5344CB8AC3E}">
        <p14:creationId xmlns="" xmlns:p14="http://schemas.microsoft.com/office/powerpoint/2010/main" val="12445071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Transducer</a:t>
            </a:r>
            <a:endParaRPr lang="en-US" b="1" dirty="0"/>
          </a:p>
        </p:txBody>
      </p:sp>
      <p:sp>
        <p:nvSpPr>
          <p:cNvPr id="3" name="Content Placeholder 2"/>
          <p:cNvSpPr>
            <a:spLocks noGrp="1"/>
          </p:cNvSpPr>
          <p:nvPr>
            <p:ph idx="1"/>
          </p:nvPr>
        </p:nvSpPr>
        <p:spPr/>
        <p:txBody>
          <a:bodyPr>
            <a:normAutofit fontScale="92500"/>
          </a:bodyPr>
          <a:lstStyle/>
          <a:p>
            <a:pPr algn="just"/>
            <a:r>
              <a:rPr lang="en-US" sz="4000" dirty="0" smtClean="0"/>
              <a:t>The device which converts an energy from one form to another is known as a transducer.</a:t>
            </a:r>
          </a:p>
          <a:p>
            <a:pPr algn="just"/>
            <a:r>
              <a:rPr lang="en-US" sz="4000" dirty="0" smtClean="0"/>
              <a:t>The input energy may be electrical, mechanical, chemical, thermal etc.</a:t>
            </a:r>
            <a:endParaRPr lang="en-US" sz="4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Electrical Transducers</a:t>
            </a:r>
            <a:endParaRPr lang="en-US" dirty="0"/>
          </a:p>
        </p:txBody>
      </p:sp>
      <p:sp>
        <p:nvSpPr>
          <p:cNvPr id="3" name="Content Placeholder 2"/>
          <p:cNvSpPr>
            <a:spLocks noGrp="1"/>
          </p:cNvSpPr>
          <p:nvPr>
            <p:ph idx="1"/>
          </p:nvPr>
        </p:nvSpPr>
        <p:spPr/>
        <p:txBody>
          <a:bodyPr>
            <a:normAutofit fontScale="92500"/>
          </a:bodyPr>
          <a:lstStyle/>
          <a:p>
            <a:pPr algn="just"/>
            <a:r>
              <a:rPr lang="en-US" sz="3600" dirty="0" smtClean="0"/>
              <a:t>The transducers which converts non electrical quantities (force, pressure, sound etc.) in to electrical quantities are called electrical transducers, it then becomes easier to measure a non electrical quantity. </a:t>
            </a:r>
            <a:endParaRPr lang="en-US" sz="3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electrical Transducers</a:t>
            </a:r>
            <a:endParaRPr lang="en-US" dirty="0"/>
          </a:p>
        </p:txBody>
      </p:sp>
      <p:sp>
        <p:nvSpPr>
          <p:cNvPr id="3" name="Content Placeholder 2"/>
          <p:cNvSpPr>
            <a:spLocks noGrp="1"/>
          </p:cNvSpPr>
          <p:nvPr>
            <p:ph idx="1"/>
          </p:nvPr>
        </p:nvSpPr>
        <p:spPr/>
        <p:txBody>
          <a:bodyPr>
            <a:normAutofit/>
          </a:bodyPr>
          <a:lstStyle/>
          <a:p>
            <a:r>
              <a:rPr lang="en-US" dirty="0" smtClean="0"/>
              <a:t>Resistance:- Potentiometer device, Resistance Strain Gauge, </a:t>
            </a:r>
            <a:r>
              <a:rPr lang="en-US" dirty="0" err="1" smtClean="0"/>
              <a:t>Pirani</a:t>
            </a:r>
            <a:r>
              <a:rPr lang="en-US" dirty="0" smtClean="0"/>
              <a:t> Gauge, resistance thermometer, </a:t>
            </a:r>
            <a:r>
              <a:rPr lang="en-US" dirty="0" err="1" smtClean="0"/>
              <a:t>thermistors</a:t>
            </a:r>
            <a:r>
              <a:rPr lang="en-US" dirty="0" smtClean="0"/>
              <a:t>.</a:t>
            </a:r>
          </a:p>
          <a:p>
            <a:r>
              <a:rPr lang="en-US" dirty="0" smtClean="0"/>
              <a:t>Capacitance:-  Variable capacitance pressure gauge, capacitor microphone, </a:t>
            </a:r>
            <a:r>
              <a:rPr lang="en-US" dirty="0" err="1" smtClean="0"/>
              <a:t>di</a:t>
            </a:r>
            <a:r>
              <a:rPr lang="en-US" dirty="0" smtClean="0"/>
              <a:t>-electric gauge.</a:t>
            </a:r>
          </a:p>
          <a:p>
            <a:r>
              <a:rPr lang="en-US" dirty="0" smtClean="0"/>
              <a:t>Inductance:- Magnetic circuit transducer, reluctance pickup, differential transformer, magnetostriction.</a:t>
            </a:r>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Factors affecting the choice of the transducer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Linearity</a:t>
            </a:r>
          </a:p>
          <a:p>
            <a:r>
              <a:rPr lang="en-US" dirty="0" smtClean="0"/>
              <a:t>Sensitivity</a:t>
            </a:r>
          </a:p>
          <a:p>
            <a:r>
              <a:rPr lang="en-US" dirty="0" smtClean="0"/>
              <a:t>Accuracy</a:t>
            </a:r>
          </a:p>
          <a:p>
            <a:r>
              <a:rPr lang="en-US" dirty="0" smtClean="0"/>
              <a:t>Insensitivity to unwanted signal</a:t>
            </a:r>
          </a:p>
          <a:p>
            <a:r>
              <a:rPr lang="en-US" dirty="0" smtClean="0"/>
              <a:t>Loading effect</a:t>
            </a:r>
          </a:p>
          <a:p>
            <a:r>
              <a:rPr lang="en-US" dirty="0" smtClean="0"/>
              <a:t>Errors</a:t>
            </a:r>
          </a:p>
          <a:p>
            <a:r>
              <a:rPr lang="en-US" dirty="0" smtClean="0"/>
              <a:t>Electrical Aspects</a:t>
            </a:r>
          </a:p>
          <a:p>
            <a:r>
              <a:rPr lang="en-US" dirty="0" smtClean="0"/>
              <a:t>Operating Range</a:t>
            </a:r>
          </a:p>
          <a:p>
            <a:r>
              <a:rPr lang="en-US" dirty="0" smtClean="0"/>
              <a:t>Operating Principal</a:t>
            </a:r>
          </a:p>
          <a:p>
            <a:r>
              <a:rPr lang="en-US" dirty="0" smtClean="0"/>
              <a:t>No Hysteresis</a:t>
            </a:r>
          </a:p>
          <a:p>
            <a:r>
              <a:rPr lang="en-US" dirty="0" smtClean="0"/>
              <a:t>Stability</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Types of Transducers</a:t>
            </a:r>
            <a:endParaRPr lang="en-US" dirty="0"/>
          </a:p>
        </p:txBody>
      </p:sp>
      <p:sp>
        <p:nvSpPr>
          <p:cNvPr id="3" name="Content Placeholder 2"/>
          <p:cNvSpPr>
            <a:spLocks noGrp="1"/>
          </p:cNvSpPr>
          <p:nvPr>
            <p:ph idx="1"/>
          </p:nvPr>
        </p:nvSpPr>
        <p:spPr/>
        <p:txBody>
          <a:bodyPr>
            <a:normAutofit/>
          </a:bodyPr>
          <a:lstStyle/>
          <a:p>
            <a:r>
              <a:rPr lang="en-US" dirty="0" smtClean="0"/>
              <a:t>Passive Transducers:- These transducers are those that take the power for transduction from an external power source.</a:t>
            </a:r>
          </a:p>
          <a:p>
            <a:r>
              <a:rPr lang="en-US" dirty="0" smtClean="0"/>
              <a:t>Active Transducers:- Those transducers are those that generate an electrical signal directly in response to the physical parameter, these are the transducers that do not require an auxiliary power source to produce their output.</a:t>
            </a:r>
          </a:p>
          <a:p>
            <a:pPr>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Analog and Digital Transducers</a:t>
            </a:r>
            <a:endParaRPr lang="en-US" dirty="0"/>
          </a:p>
        </p:txBody>
      </p:sp>
      <p:sp>
        <p:nvSpPr>
          <p:cNvPr id="3" name="Content Placeholder 2"/>
          <p:cNvSpPr>
            <a:spLocks noGrp="1"/>
          </p:cNvSpPr>
          <p:nvPr>
            <p:ph idx="1"/>
          </p:nvPr>
        </p:nvSpPr>
        <p:spPr/>
        <p:txBody>
          <a:bodyPr/>
          <a:lstStyle/>
          <a:p>
            <a:r>
              <a:rPr lang="en-US" dirty="0" smtClean="0"/>
              <a:t>Analog Transducer:- analog transducers are those that converts the input quantity into an analog output which is a continuous function of time.</a:t>
            </a:r>
          </a:p>
          <a:p>
            <a:r>
              <a:rPr lang="en-US" dirty="0" smtClean="0"/>
              <a:t>Digital Transducers:- Digital Transducers are those that convert the input quantity into an electrical output which is in the form of pulses.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Potentiometer</a:t>
            </a:r>
            <a:endParaRPr lang="en-US" dirty="0"/>
          </a:p>
        </p:txBody>
      </p:sp>
      <p:sp>
        <p:nvSpPr>
          <p:cNvPr id="3" name="Content Placeholder 2"/>
          <p:cNvSpPr>
            <a:spLocks noGrp="1"/>
          </p:cNvSpPr>
          <p:nvPr>
            <p:ph idx="1"/>
          </p:nvPr>
        </p:nvSpPr>
        <p:spPr/>
        <p:txBody>
          <a:bodyPr/>
          <a:lstStyle/>
          <a:p>
            <a:r>
              <a:rPr lang="en-US" dirty="0" smtClean="0"/>
              <a:t>Potentiometer:- It is a displacement transducer. It is a passive transducer. It is a variable transducers with 3 terminals. It consist of resistive material whose resistance is proportional to its length. </a:t>
            </a:r>
          </a:p>
          <a:p>
            <a:r>
              <a:rPr lang="en-US" dirty="0" smtClean="0"/>
              <a:t>The movement of potentiometer slider may be- transnational type, Rotational type, Helix type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Starain</a:t>
            </a:r>
            <a:r>
              <a:rPr lang="en-US" dirty="0" smtClean="0"/>
              <a:t> Gauge</a:t>
            </a:r>
            <a:endParaRPr lang="en-US" dirty="0"/>
          </a:p>
        </p:txBody>
      </p:sp>
      <p:sp>
        <p:nvSpPr>
          <p:cNvPr id="3" name="Content Placeholder 2"/>
          <p:cNvSpPr>
            <a:spLocks noGrp="1"/>
          </p:cNvSpPr>
          <p:nvPr>
            <p:ph idx="1"/>
          </p:nvPr>
        </p:nvSpPr>
        <p:spPr/>
        <p:txBody>
          <a:bodyPr/>
          <a:lstStyle/>
          <a:p>
            <a:r>
              <a:rPr lang="en-US" dirty="0" smtClean="0"/>
              <a:t>Strain Gauge is a thin, water like device that can be attached to variety of materials to measure strain. The strain gauge is a passive transducers. It converts a mechanical displacement into a change of resistance.</a:t>
            </a:r>
          </a:p>
          <a:p>
            <a:r>
              <a:rPr lang="en-US" dirty="0" smtClean="0"/>
              <a:t>Gauge Factor:- It is defined as the ratio of per unit change in resistance, two per unit change in length.</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LVDT</a:t>
            </a:r>
            <a:endParaRPr lang="en-US" dirty="0"/>
          </a:p>
        </p:txBody>
      </p:sp>
      <p:sp>
        <p:nvSpPr>
          <p:cNvPr id="3" name="Content Placeholder 2"/>
          <p:cNvSpPr>
            <a:spLocks noGrp="1"/>
          </p:cNvSpPr>
          <p:nvPr>
            <p:ph idx="1"/>
          </p:nvPr>
        </p:nvSpPr>
        <p:spPr/>
        <p:txBody>
          <a:bodyPr/>
          <a:lstStyle/>
          <a:p>
            <a:r>
              <a:rPr lang="en-US" dirty="0" smtClean="0"/>
              <a:t>LVDT is a passive inductive transducers and is used to measure force (weight, pressure and acceleration etc.) in terms of the amount and direction of displacement of an object. It is used to translate linear motion into electrical signal.</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Diagram of LVDT</a:t>
            </a:r>
            <a:endParaRPr lang="en-US" dirty="0"/>
          </a:p>
        </p:txBody>
      </p:sp>
      <p:pic>
        <p:nvPicPr>
          <p:cNvPr id="4" name="Content Placeholder 3" descr="LVDT-sensor.jpg"/>
          <p:cNvPicPr>
            <a:picLocks noGrp="1" noChangeAspect="1"/>
          </p:cNvPicPr>
          <p:nvPr>
            <p:ph idx="1"/>
          </p:nvPr>
        </p:nvPicPr>
        <p:blipFill>
          <a:blip r:embed="rId2" cstate="print"/>
          <a:stretch>
            <a:fillRect/>
          </a:stretch>
        </p:blipFill>
        <p:spPr>
          <a:xfrm>
            <a:off x="1981200" y="1610519"/>
            <a:ext cx="5029199" cy="4505325"/>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fld id="{F9F54BE1-FFCC-4CCF-9121-95AFB5457387}" type="slidenum">
              <a:rPr lang="he-IL" altLang="en-US"/>
              <a:pPr/>
              <a:t>2</a:t>
            </a:fld>
            <a:endParaRPr lang="en-US" altLang="en-US"/>
          </a:p>
        </p:txBody>
      </p:sp>
      <p:sp>
        <p:nvSpPr>
          <p:cNvPr id="151558" name="Rectangle 6"/>
          <p:cNvSpPr>
            <a:spLocks noChangeArrowheads="1"/>
          </p:cNvSpPr>
          <p:nvPr/>
        </p:nvSpPr>
        <p:spPr bwMode="auto">
          <a:xfrm>
            <a:off x="0" y="842963"/>
            <a:ext cx="9144000" cy="10156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alpha val="50000"/>
                    </a:schemeClr>
                  </a:outerShdw>
                </a:effectLst>
              </a14:hiddenEffects>
            </a:ext>
          </a:extLst>
        </p:spPr>
        <p:txBody>
          <a:bodyPr>
            <a:spAutoFit/>
          </a:bodyPr>
          <a:lstStyle>
            <a:lvl1pPr algn="l" rtl="0">
              <a:tabLst>
                <a:tab pos="919163" algn="l"/>
                <a:tab pos="1435100" algn="l"/>
                <a:tab pos="2117725" algn="l"/>
                <a:tab pos="3832225" algn="r"/>
              </a:tabLst>
              <a:defRPr sz="2400">
                <a:solidFill>
                  <a:schemeClr val="tx1"/>
                </a:solidFill>
                <a:latin typeface="Times New Roman" panose="02020603050405020304" pitchFamily="18" charset="0"/>
                <a:cs typeface="Times New Roman" panose="02020603050405020304" pitchFamily="18" charset="0"/>
              </a:defRPr>
            </a:lvl1pPr>
            <a:lvl2pPr marL="2122488" indent="-4763" algn="l" rtl="0">
              <a:tabLst>
                <a:tab pos="919163" algn="l"/>
                <a:tab pos="1435100" algn="l"/>
                <a:tab pos="2117725" algn="l"/>
                <a:tab pos="3832225" algn="r"/>
              </a:tabLst>
              <a:defRPr sz="2400">
                <a:solidFill>
                  <a:schemeClr val="tx1"/>
                </a:solidFill>
                <a:latin typeface="Times New Roman" panose="02020603050405020304" pitchFamily="18" charset="0"/>
                <a:cs typeface="Times New Roman" panose="02020603050405020304" pitchFamily="18" charset="0"/>
              </a:defRPr>
            </a:lvl2pPr>
            <a:lvl3pPr marL="2573338" algn="l" rtl="0">
              <a:tabLst>
                <a:tab pos="919163" algn="l"/>
                <a:tab pos="1435100" algn="l"/>
                <a:tab pos="2117725" algn="l"/>
                <a:tab pos="3832225" algn="r"/>
              </a:tabLst>
              <a:defRPr sz="2400">
                <a:solidFill>
                  <a:schemeClr val="tx1"/>
                </a:solidFill>
                <a:latin typeface="Times New Roman" panose="02020603050405020304" pitchFamily="18" charset="0"/>
                <a:cs typeface="Times New Roman" panose="02020603050405020304" pitchFamily="18" charset="0"/>
              </a:defRPr>
            </a:lvl3pPr>
            <a:lvl4pPr marL="2687638" algn="l" rtl="0">
              <a:tabLst>
                <a:tab pos="919163" algn="l"/>
                <a:tab pos="1435100" algn="l"/>
                <a:tab pos="2117725" algn="l"/>
                <a:tab pos="3832225" algn="r"/>
              </a:tabLst>
              <a:defRPr sz="2400">
                <a:solidFill>
                  <a:schemeClr val="tx1"/>
                </a:solidFill>
                <a:latin typeface="Times New Roman" panose="02020603050405020304" pitchFamily="18" charset="0"/>
                <a:cs typeface="Times New Roman" panose="02020603050405020304" pitchFamily="18" charset="0"/>
              </a:defRPr>
            </a:lvl4pPr>
            <a:lvl5pPr marL="2801938" algn="l" rtl="0">
              <a:tabLst>
                <a:tab pos="919163" algn="l"/>
                <a:tab pos="1435100" algn="l"/>
                <a:tab pos="2117725" algn="l"/>
                <a:tab pos="3832225" algn="r"/>
              </a:tabLst>
              <a:defRPr sz="2400">
                <a:solidFill>
                  <a:schemeClr val="tx1"/>
                </a:solidFill>
                <a:latin typeface="Times New Roman" panose="02020603050405020304" pitchFamily="18" charset="0"/>
                <a:cs typeface="Times New Roman" panose="02020603050405020304" pitchFamily="18" charset="0"/>
              </a:defRPr>
            </a:lvl5pPr>
            <a:lvl6pPr marL="3259138" fontAlgn="base">
              <a:spcBef>
                <a:spcPct val="0"/>
              </a:spcBef>
              <a:spcAft>
                <a:spcPct val="0"/>
              </a:spcAft>
              <a:tabLst>
                <a:tab pos="919163" algn="l"/>
                <a:tab pos="1435100" algn="l"/>
                <a:tab pos="2117725" algn="l"/>
                <a:tab pos="3832225" algn="r"/>
              </a:tabLst>
              <a:defRPr sz="2400">
                <a:solidFill>
                  <a:schemeClr val="tx1"/>
                </a:solidFill>
                <a:latin typeface="Times New Roman" panose="02020603050405020304" pitchFamily="18" charset="0"/>
                <a:cs typeface="Times New Roman" panose="02020603050405020304" pitchFamily="18" charset="0"/>
              </a:defRPr>
            </a:lvl6pPr>
            <a:lvl7pPr marL="3716338" fontAlgn="base">
              <a:spcBef>
                <a:spcPct val="0"/>
              </a:spcBef>
              <a:spcAft>
                <a:spcPct val="0"/>
              </a:spcAft>
              <a:tabLst>
                <a:tab pos="919163" algn="l"/>
                <a:tab pos="1435100" algn="l"/>
                <a:tab pos="2117725" algn="l"/>
                <a:tab pos="3832225" algn="r"/>
              </a:tabLst>
              <a:defRPr sz="2400">
                <a:solidFill>
                  <a:schemeClr val="tx1"/>
                </a:solidFill>
                <a:latin typeface="Times New Roman" panose="02020603050405020304" pitchFamily="18" charset="0"/>
                <a:cs typeface="Times New Roman" panose="02020603050405020304" pitchFamily="18" charset="0"/>
              </a:defRPr>
            </a:lvl7pPr>
            <a:lvl8pPr marL="4173538" fontAlgn="base">
              <a:spcBef>
                <a:spcPct val="0"/>
              </a:spcBef>
              <a:spcAft>
                <a:spcPct val="0"/>
              </a:spcAft>
              <a:tabLst>
                <a:tab pos="919163" algn="l"/>
                <a:tab pos="1435100" algn="l"/>
                <a:tab pos="2117725" algn="l"/>
                <a:tab pos="3832225" algn="r"/>
              </a:tabLst>
              <a:defRPr sz="2400">
                <a:solidFill>
                  <a:schemeClr val="tx1"/>
                </a:solidFill>
                <a:latin typeface="Times New Roman" panose="02020603050405020304" pitchFamily="18" charset="0"/>
                <a:cs typeface="Times New Roman" panose="02020603050405020304" pitchFamily="18" charset="0"/>
              </a:defRPr>
            </a:lvl8pPr>
            <a:lvl9pPr marL="4630738" fontAlgn="base">
              <a:spcBef>
                <a:spcPct val="0"/>
              </a:spcBef>
              <a:spcAft>
                <a:spcPct val="0"/>
              </a:spcAft>
              <a:tabLst>
                <a:tab pos="919163" algn="l"/>
                <a:tab pos="1435100" algn="l"/>
                <a:tab pos="2117725" algn="l"/>
                <a:tab pos="3832225" algn="r"/>
              </a:tabLst>
              <a:defRPr sz="2400">
                <a:solidFill>
                  <a:schemeClr val="tx1"/>
                </a:solidFill>
                <a:latin typeface="Times New Roman" panose="02020603050405020304" pitchFamily="18" charset="0"/>
                <a:cs typeface="Times New Roman" panose="02020603050405020304" pitchFamily="18" charset="0"/>
              </a:defRPr>
            </a:lvl9pPr>
          </a:lstStyle>
          <a:p>
            <a:r>
              <a:rPr lang="en-US" altLang="en-US" dirty="0">
                <a:solidFill>
                  <a:srgbClr val="000099"/>
                </a:solidFill>
                <a:latin typeface="Arial" panose="020B0604020202020204" pitchFamily="34" charset="0"/>
                <a:cs typeface="Arial" panose="020B0604020202020204" pitchFamily="34" charset="0"/>
              </a:rPr>
              <a:t>	</a:t>
            </a:r>
            <a:r>
              <a:rPr lang="en-US" altLang="en-US" dirty="0">
                <a:solidFill>
                  <a:srgbClr val="FFFF00"/>
                </a:solidFill>
                <a:latin typeface="Arial" panose="020B0604020202020204" pitchFamily="34" charset="0"/>
                <a:cs typeface="Arial" panose="020B0604020202020204" pitchFamily="34" charset="0"/>
              </a:rPr>
              <a:t>1. 	BASIC PRINCIPLES OF MEASUREMENTS</a:t>
            </a:r>
          </a:p>
          <a:p>
            <a:pPr>
              <a:lnSpc>
                <a:spcPct val="150000"/>
              </a:lnSpc>
            </a:pPr>
            <a:r>
              <a:rPr lang="en-US" altLang="en-US" b="0" dirty="0">
                <a:solidFill>
                  <a:srgbClr val="FFFF00"/>
                </a:solidFill>
                <a:latin typeface="Arial" panose="020B0604020202020204" pitchFamily="34" charset="0"/>
                <a:cs typeface="Arial" panose="020B0604020202020204" pitchFamily="34" charset="0"/>
              </a:rPr>
              <a:t>		1.1. 	Definition of measurement</a:t>
            </a:r>
            <a:endParaRPr lang="en-US" altLang="en-US" sz="1800" b="0" dirty="0">
              <a:solidFill>
                <a:srgbClr val="FFFF00"/>
              </a:solidFill>
              <a:latin typeface="Arial" panose="020B0604020202020204" pitchFamily="34" charset="0"/>
              <a:cs typeface="Arial" panose="020B0604020202020204" pitchFamily="34" charset="0"/>
            </a:endParaRPr>
          </a:p>
        </p:txBody>
      </p:sp>
      <p:sp>
        <p:nvSpPr>
          <p:cNvPr id="151559" name="Rectangle 7"/>
          <p:cNvSpPr>
            <a:spLocks noChangeArrowheads="1"/>
          </p:cNvSpPr>
          <p:nvPr/>
        </p:nvSpPr>
        <p:spPr bwMode="auto">
          <a:xfrm>
            <a:off x="0" y="1905000"/>
            <a:ext cx="8686800" cy="3009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alpha val="50000"/>
                    </a:schemeClr>
                  </a:outerShdw>
                </a:effectLst>
              </a14:hiddenEffects>
            </a:ext>
          </a:extLst>
        </p:spPr>
        <p:txBody>
          <a:bodyPr>
            <a:spAutoFit/>
          </a:bodyPr>
          <a:lstStyle>
            <a:lvl1pPr algn="l" rtl="0">
              <a:tabLst>
                <a:tab pos="919163" algn="l"/>
                <a:tab pos="1435100" algn="l"/>
                <a:tab pos="2117725" algn="l"/>
                <a:tab pos="3832225" algn="r"/>
              </a:tabLst>
              <a:defRPr sz="2400">
                <a:solidFill>
                  <a:schemeClr val="tx1"/>
                </a:solidFill>
                <a:latin typeface="Times New Roman" panose="02020603050405020304" pitchFamily="18" charset="0"/>
                <a:cs typeface="Times New Roman" panose="02020603050405020304" pitchFamily="18" charset="0"/>
              </a:defRPr>
            </a:lvl1pPr>
            <a:lvl2pPr marL="2122488" indent="-4763" algn="l" rtl="0">
              <a:tabLst>
                <a:tab pos="919163" algn="l"/>
                <a:tab pos="1435100" algn="l"/>
                <a:tab pos="2117725" algn="l"/>
                <a:tab pos="3832225" algn="r"/>
              </a:tabLst>
              <a:defRPr sz="2400">
                <a:solidFill>
                  <a:schemeClr val="tx1"/>
                </a:solidFill>
                <a:latin typeface="Times New Roman" panose="02020603050405020304" pitchFamily="18" charset="0"/>
                <a:cs typeface="Times New Roman" panose="02020603050405020304" pitchFamily="18" charset="0"/>
              </a:defRPr>
            </a:lvl2pPr>
            <a:lvl3pPr marL="2573338" algn="l" rtl="0">
              <a:tabLst>
                <a:tab pos="919163" algn="l"/>
                <a:tab pos="1435100" algn="l"/>
                <a:tab pos="2117725" algn="l"/>
                <a:tab pos="3832225" algn="r"/>
              </a:tabLst>
              <a:defRPr sz="2400">
                <a:solidFill>
                  <a:schemeClr val="tx1"/>
                </a:solidFill>
                <a:latin typeface="Times New Roman" panose="02020603050405020304" pitchFamily="18" charset="0"/>
                <a:cs typeface="Times New Roman" panose="02020603050405020304" pitchFamily="18" charset="0"/>
              </a:defRPr>
            </a:lvl3pPr>
            <a:lvl4pPr marL="2687638" algn="l" rtl="0">
              <a:tabLst>
                <a:tab pos="919163" algn="l"/>
                <a:tab pos="1435100" algn="l"/>
                <a:tab pos="2117725" algn="l"/>
                <a:tab pos="3832225" algn="r"/>
              </a:tabLst>
              <a:defRPr sz="2400">
                <a:solidFill>
                  <a:schemeClr val="tx1"/>
                </a:solidFill>
                <a:latin typeface="Times New Roman" panose="02020603050405020304" pitchFamily="18" charset="0"/>
                <a:cs typeface="Times New Roman" panose="02020603050405020304" pitchFamily="18" charset="0"/>
              </a:defRPr>
            </a:lvl4pPr>
            <a:lvl5pPr marL="2801938" algn="l" rtl="0">
              <a:tabLst>
                <a:tab pos="919163" algn="l"/>
                <a:tab pos="1435100" algn="l"/>
                <a:tab pos="2117725" algn="l"/>
                <a:tab pos="3832225" algn="r"/>
              </a:tabLst>
              <a:defRPr sz="2400">
                <a:solidFill>
                  <a:schemeClr val="tx1"/>
                </a:solidFill>
                <a:latin typeface="Times New Roman" panose="02020603050405020304" pitchFamily="18" charset="0"/>
                <a:cs typeface="Times New Roman" panose="02020603050405020304" pitchFamily="18" charset="0"/>
              </a:defRPr>
            </a:lvl5pPr>
            <a:lvl6pPr marL="3259138" fontAlgn="base">
              <a:spcBef>
                <a:spcPct val="0"/>
              </a:spcBef>
              <a:spcAft>
                <a:spcPct val="0"/>
              </a:spcAft>
              <a:tabLst>
                <a:tab pos="919163" algn="l"/>
                <a:tab pos="1435100" algn="l"/>
                <a:tab pos="2117725" algn="l"/>
                <a:tab pos="3832225" algn="r"/>
              </a:tabLst>
              <a:defRPr sz="2400">
                <a:solidFill>
                  <a:schemeClr val="tx1"/>
                </a:solidFill>
                <a:latin typeface="Times New Roman" panose="02020603050405020304" pitchFamily="18" charset="0"/>
                <a:cs typeface="Times New Roman" panose="02020603050405020304" pitchFamily="18" charset="0"/>
              </a:defRPr>
            </a:lvl6pPr>
            <a:lvl7pPr marL="3716338" fontAlgn="base">
              <a:spcBef>
                <a:spcPct val="0"/>
              </a:spcBef>
              <a:spcAft>
                <a:spcPct val="0"/>
              </a:spcAft>
              <a:tabLst>
                <a:tab pos="919163" algn="l"/>
                <a:tab pos="1435100" algn="l"/>
                <a:tab pos="2117725" algn="l"/>
                <a:tab pos="3832225" algn="r"/>
              </a:tabLst>
              <a:defRPr sz="2400">
                <a:solidFill>
                  <a:schemeClr val="tx1"/>
                </a:solidFill>
                <a:latin typeface="Times New Roman" panose="02020603050405020304" pitchFamily="18" charset="0"/>
                <a:cs typeface="Times New Roman" panose="02020603050405020304" pitchFamily="18" charset="0"/>
              </a:defRPr>
            </a:lvl7pPr>
            <a:lvl8pPr marL="4173538" fontAlgn="base">
              <a:spcBef>
                <a:spcPct val="0"/>
              </a:spcBef>
              <a:spcAft>
                <a:spcPct val="0"/>
              </a:spcAft>
              <a:tabLst>
                <a:tab pos="919163" algn="l"/>
                <a:tab pos="1435100" algn="l"/>
                <a:tab pos="2117725" algn="l"/>
                <a:tab pos="3832225" algn="r"/>
              </a:tabLst>
              <a:defRPr sz="2400">
                <a:solidFill>
                  <a:schemeClr val="tx1"/>
                </a:solidFill>
                <a:latin typeface="Times New Roman" panose="02020603050405020304" pitchFamily="18" charset="0"/>
                <a:cs typeface="Times New Roman" panose="02020603050405020304" pitchFamily="18" charset="0"/>
              </a:defRPr>
            </a:lvl8pPr>
            <a:lvl9pPr marL="4630738" fontAlgn="base">
              <a:spcBef>
                <a:spcPct val="0"/>
              </a:spcBef>
              <a:spcAft>
                <a:spcPct val="0"/>
              </a:spcAft>
              <a:tabLst>
                <a:tab pos="919163" algn="l"/>
                <a:tab pos="1435100" algn="l"/>
                <a:tab pos="2117725" algn="l"/>
                <a:tab pos="3832225" algn="r"/>
              </a:tabLst>
              <a:defRPr sz="2400">
                <a:solidFill>
                  <a:schemeClr val="tx1"/>
                </a:solidFill>
                <a:latin typeface="Times New Roman" panose="02020603050405020304" pitchFamily="18" charset="0"/>
                <a:cs typeface="Times New Roman" panose="02020603050405020304" pitchFamily="18" charset="0"/>
              </a:defRPr>
            </a:lvl9pPr>
          </a:lstStyle>
          <a:p>
            <a:pPr lvl="1">
              <a:lnSpc>
                <a:spcPct val="120000"/>
              </a:lnSpc>
              <a:spcBef>
                <a:spcPct val="50000"/>
              </a:spcBef>
            </a:pPr>
            <a:r>
              <a:rPr lang="en-US" altLang="en-US" sz="1800" b="0" dirty="0">
                <a:solidFill>
                  <a:srgbClr val="FFFF00"/>
                </a:solidFill>
                <a:latin typeface="Arial" panose="020B0604020202020204" pitchFamily="34" charset="0"/>
                <a:cs typeface="Arial" panose="020B0604020202020204" pitchFamily="34" charset="0"/>
              </a:rPr>
              <a:t>Measurement is the acquisition of information about 		a state or phenomenon 	(object of measurement)			in the world around us. </a:t>
            </a:r>
          </a:p>
          <a:p>
            <a:pPr lvl="1">
              <a:lnSpc>
                <a:spcPct val="120000"/>
              </a:lnSpc>
              <a:spcBef>
                <a:spcPct val="50000"/>
              </a:spcBef>
            </a:pPr>
            <a:r>
              <a:rPr lang="en-US" altLang="en-US" sz="1800" b="0" dirty="0">
                <a:solidFill>
                  <a:srgbClr val="FFFF00"/>
                </a:solidFill>
                <a:latin typeface="Arial" panose="020B0604020202020204" pitchFamily="34" charset="0"/>
                <a:cs typeface="Arial" panose="020B0604020202020204" pitchFamily="34" charset="0"/>
              </a:rPr>
              <a:t>This means that a measurement must be descriptive		(observable) with regard to that state or object we are measuring: there must be a relationship between the object    of measurement and the measurement result.</a:t>
            </a:r>
          </a:p>
          <a:p>
            <a:pPr lvl="1">
              <a:lnSpc>
                <a:spcPct val="120000"/>
              </a:lnSpc>
              <a:spcBef>
                <a:spcPct val="50000"/>
              </a:spcBef>
            </a:pPr>
            <a:endParaRPr lang="en-US" altLang="en-US" sz="1800" b="0" dirty="0">
              <a:solidFill>
                <a:srgbClr val="000099"/>
              </a:solidFill>
              <a:latin typeface="Arial" panose="020B0604020202020204" pitchFamily="34" charset="0"/>
              <a:cs typeface="Arial" panose="020B0604020202020204" pitchFamily="34" charset="0"/>
            </a:endParaRPr>
          </a:p>
        </p:txBody>
      </p:sp>
      <p:sp>
        <p:nvSpPr>
          <p:cNvPr id="151560" name="Text Box 8"/>
          <p:cNvSpPr txBox="1">
            <a:spLocks noChangeArrowheads="1"/>
          </p:cNvSpPr>
          <p:nvPr/>
        </p:nvSpPr>
        <p:spPr bwMode="auto">
          <a:xfrm>
            <a:off x="53975" y="76200"/>
            <a:ext cx="6677025"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l"/>
            <a:r>
              <a:rPr lang="en-US" altLang="en-US" sz="1200" b="0">
                <a:solidFill>
                  <a:srgbClr val="000099"/>
                </a:solidFill>
                <a:latin typeface="Arial" panose="020B0604020202020204" pitchFamily="34" charset="0"/>
                <a:cs typeface="Arial" panose="020B0604020202020204" pitchFamily="34" charset="0"/>
              </a:rPr>
              <a:t>1. BASIC PRINCIPLES OF MEASUREMENTS. 1.1. Definition of measurement</a:t>
            </a:r>
          </a:p>
        </p:txBody>
      </p:sp>
      <p:sp>
        <p:nvSpPr>
          <p:cNvPr id="151561" name="Text Box 9"/>
          <p:cNvSpPr txBox="1">
            <a:spLocks noChangeArrowheads="1"/>
          </p:cNvSpPr>
          <p:nvPr/>
        </p:nvSpPr>
        <p:spPr bwMode="auto">
          <a:xfrm>
            <a:off x="8167688" y="6578600"/>
            <a:ext cx="976312" cy="244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altLang="en-US" sz="1000" b="0">
                <a:solidFill>
                  <a:srgbClr val="000099"/>
                </a:solidFill>
                <a:latin typeface="Arial" panose="020B0604020202020204" pitchFamily="34" charset="0"/>
                <a:cs typeface="Arial" panose="020B0604020202020204" pitchFamily="34" charset="0"/>
              </a:rPr>
              <a:t>Reference: [1]</a:t>
            </a:r>
          </a:p>
        </p:txBody>
      </p:sp>
    </p:spTree>
    <p:extLst>
      <p:ext uri="{BB962C8B-B14F-4D97-AF65-F5344CB8AC3E}">
        <p14:creationId xmlns="" xmlns:p14="http://schemas.microsoft.com/office/powerpoint/2010/main" val="211083358"/>
      </p:ext>
    </p:extLst>
  </p:cSld>
  <p:clrMapOvr>
    <a:masterClrMapping/>
  </p:clrMapOvr>
  <p:transition advClick="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fi-FI" altLang="en-US"/>
              <a:t>Bimaterial thermometres</a:t>
            </a:r>
          </a:p>
        </p:txBody>
      </p:sp>
      <p:sp>
        <p:nvSpPr>
          <p:cNvPr id="27651" name="Rectangle 3"/>
          <p:cNvSpPr>
            <a:spLocks noGrp="1" noChangeArrowheads="1"/>
          </p:cNvSpPr>
          <p:nvPr>
            <p:ph type="body" idx="1"/>
          </p:nvPr>
        </p:nvSpPr>
        <p:spPr/>
        <p:txBody>
          <a:bodyPr/>
          <a:lstStyle/>
          <a:p>
            <a:r>
              <a:rPr lang="fi-FI" altLang="en-US"/>
              <a:t>Method based on different thermal expansions of different metals</a:t>
            </a:r>
          </a:p>
          <a:p>
            <a:pPr lvl="1"/>
            <a:r>
              <a:rPr lang="fi-FI" altLang="en-US"/>
              <a:t>Other metal expands more than other: twisting</a:t>
            </a:r>
          </a:p>
          <a:p>
            <a:pPr lvl="1"/>
            <a:r>
              <a:rPr lang="fi-FI" altLang="en-US"/>
              <a:t>Inaccurary </a:t>
            </a:r>
            <a:r>
              <a:rPr lang="en-US" altLang="en-US"/>
              <a:t>± 1 ° C</a:t>
            </a:r>
          </a:p>
          <a:p>
            <a:pPr lvl="1"/>
            <a:r>
              <a:rPr lang="en-US" altLang="en-US"/>
              <a:t>Industry, sauna thermometres</a:t>
            </a:r>
          </a:p>
        </p:txBody>
      </p:sp>
    </p:spTree>
    <p:extLst>
      <p:ext uri="{BB962C8B-B14F-4D97-AF65-F5344CB8AC3E}">
        <p14:creationId xmlns="" xmlns:p14="http://schemas.microsoft.com/office/powerpoint/2010/main" val="34619820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fi-FI" altLang="en-US"/>
              <a:t>Bimaterial thermometres</a:t>
            </a:r>
          </a:p>
        </p:txBody>
      </p:sp>
      <p:pic>
        <p:nvPicPr>
          <p:cNvPr id="53251" name="Picture 3"/>
          <p:cNvPicPr>
            <a:picLocks noGrp="1" noChangeAspect="1" noChangeArrowheads="1"/>
          </p:cNvPicPr>
          <p:nvPr>
            <p:ph type="body" idx="1"/>
          </p:nvPr>
        </p:nvPicPr>
        <p:blipFill>
          <a:blip r:embed="rId2" cstate="print">
            <a:extLst>
              <a:ext uri="{28A0092B-C50C-407E-A947-70E740481C1C}">
                <a14:useLocalDpi xmlns="" xmlns:a14="http://schemas.microsoft.com/office/drawing/2010/main" val="0"/>
              </a:ext>
            </a:extLst>
          </a:blip>
          <a:srcRect/>
          <a:stretch>
            <a:fillRect/>
          </a:stretch>
        </p:blipFill>
        <p:spPr/>
      </p:pic>
    </p:spTree>
    <p:extLst>
      <p:ext uri="{BB962C8B-B14F-4D97-AF65-F5344CB8AC3E}">
        <p14:creationId xmlns="" xmlns:p14="http://schemas.microsoft.com/office/powerpoint/2010/main" val="20822154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2" name="Rectangle 6"/>
          <p:cNvSpPr>
            <a:spLocks noGrp="1" noChangeArrowheads="1"/>
          </p:cNvSpPr>
          <p:nvPr>
            <p:ph type="title"/>
          </p:nvPr>
        </p:nvSpPr>
        <p:spPr/>
        <p:txBody>
          <a:bodyPr/>
          <a:lstStyle/>
          <a:p>
            <a:r>
              <a:rPr lang="fi-FI" altLang="en-US"/>
              <a:t>Electrical thermometres</a:t>
            </a:r>
          </a:p>
        </p:txBody>
      </p:sp>
      <p:pic>
        <p:nvPicPr>
          <p:cNvPr id="65544" name="Picture 8" descr="pt100 sensor"/>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a:xfrm>
            <a:off x="2416321" y="2253961"/>
            <a:ext cx="4767840" cy="343296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extLst>
      <p:ext uri="{BB962C8B-B14F-4D97-AF65-F5344CB8AC3E}">
        <p14:creationId xmlns="" xmlns:p14="http://schemas.microsoft.com/office/powerpoint/2010/main" val="2464458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fi-FI" altLang="en-US"/>
              <a:t>Electrical thermometres</a:t>
            </a:r>
          </a:p>
        </p:txBody>
      </p:sp>
      <p:sp>
        <p:nvSpPr>
          <p:cNvPr id="31747" name="Rectangle 3"/>
          <p:cNvSpPr>
            <a:spLocks noGrp="1" noChangeArrowheads="1"/>
          </p:cNvSpPr>
          <p:nvPr>
            <p:ph type="body" idx="1"/>
          </p:nvPr>
        </p:nvSpPr>
        <p:spPr/>
        <p:txBody>
          <a:bodyPr/>
          <a:lstStyle/>
          <a:p>
            <a:r>
              <a:rPr lang="fi-FI" altLang="en-US"/>
              <a:t>Resistive thermometres</a:t>
            </a:r>
          </a:p>
          <a:p>
            <a:pPr lvl="1"/>
            <a:r>
              <a:rPr lang="fi-FI" altLang="en-US"/>
              <a:t>Resistivity is temperature dependent</a:t>
            </a:r>
          </a:p>
          <a:p>
            <a:pPr lvl="1"/>
            <a:endParaRPr lang="fi-FI" altLang="en-US"/>
          </a:p>
          <a:p>
            <a:pPr lvl="1"/>
            <a:endParaRPr lang="fi-FI" altLang="en-US"/>
          </a:p>
          <a:p>
            <a:pPr lvl="1"/>
            <a:endParaRPr lang="fi-FI" altLang="en-US"/>
          </a:p>
          <a:p>
            <a:pPr lvl="1"/>
            <a:r>
              <a:rPr lang="fi-FI" altLang="en-US"/>
              <a:t>Materials: Platinum, nickel</a:t>
            </a:r>
          </a:p>
          <a:p>
            <a:pPr lvl="1"/>
            <a:endParaRPr lang="fi-FI" altLang="en-US"/>
          </a:p>
        </p:txBody>
      </p:sp>
      <p:sp>
        <p:nvSpPr>
          <p:cNvPr id="31749" name="Rectangle 5"/>
          <p:cNvSpPr>
            <a:spLocks noChangeArrowheads="1"/>
          </p:cNvSpPr>
          <p:nvPr/>
        </p:nvSpPr>
        <p:spPr bwMode="auto">
          <a:xfrm>
            <a:off x="1" y="3153511"/>
            <a:ext cx="184731" cy="3436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sz="1633"/>
          </a:p>
        </p:txBody>
      </p:sp>
      <p:graphicFrame>
        <p:nvGraphicFramePr>
          <p:cNvPr id="31748" name="Object 4"/>
          <p:cNvGraphicFramePr>
            <a:graphicFrameLocks noChangeAspect="1"/>
          </p:cNvGraphicFramePr>
          <p:nvPr/>
        </p:nvGraphicFramePr>
        <p:xfrm>
          <a:off x="1828801" y="3168360"/>
          <a:ext cx="2743200" cy="535680"/>
        </p:xfrm>
        <a:graphic>
          <a:graphicData uri="http://schemas.openxmlformats.org/presentationml/2006/ole">
            <p:oleObj spid="_x0000_s1026" name="Kaava" r:id="rId3" imgW="1168400" imgH="228600" progId="Equation.3">
              <p:embed/>
            </p:oleObj>
          </a:graphicData>
        </a:graphic>
      </p:graphicFrame>
      <p:sp>
        <p:nvSpPr>
          <p:cNvPr id="31750" name="Rectangle 6"/>
          <p:cNvSpPr>
            <a:spLocks noChangeArrowheads="1"/>
          </p:cNvSpPr>
          <p:nvPr/>
        </p:nvSpPr>
        <p:spPr bwMode="auto">
          <a:xfrm>
            <a:off x="1697761" y="3037321"/>
            <a:ext cx="3070080" cy="84960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sz="1633"/>
          </a:p>
        </p:txBody>
      </p:sp>
    </p:spTree>
    <p:extLst>
      <p:ext uri="{BB962C8B-B14F-4D97-AF65-F5344CB8AC3E}">
        <p14:creationId xmlns="" xmlns:p14="http://schemas.microsoft.com/office/powerpoint/2010/main" val="12883564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fi-FI" altLang="en-US"/>
              <a:t>Characteristic resistances</a:t>
            </a:r>
          </a:p>
        </p:txBody>
      </p:sp>
      <p:pic>
        <p:nvPicPr>
          <p:cNvPr id="54275" name="Picture 3"/>
          <p:cNvPicPr>
            <a:picLocks noGrp="1" noChangeAspect="1" noChangeArrowheads="1"/>
          </p:cNvPicPr>
          <p:nvPr>
            <p:ph type="body" idx="1"/>
          </p:nvPr>
        </p:nvPicPr>
        <p:blipFill>
          <a:blip r:embed="rId2" cstate="print">
            <a:extLst>
              <a:ext uri="{28A0092B-C50C-407E-A947-70E740481C1C}">
                <a14:useLocalDpi xmlns="" xmlns:a14="http://schemas.microsoft.com/office/drawing/2010/main" val="0"/>
              </a:ext>
            </a:extLst>
          </a:blip>
          <a:srcRect/>
          <a:stretch>
            <a:fillRect/>
          </a:stretch>
        </p:blipFill>
        <p:spPr>
          <a:xfrm>
            <a:off x="2416321" y="1535401"/>
            <a:ext cx="4442400" cy="4495680"/>
          </a:xfrm>
        </p:spPr>
      </p:pic>
    </p:spTree>
    <p:extLst>
      <p:ext uri="{BB962C8B-B14F-4D97-AF65-F5344CB8AC3E}">
        <p14:creationId xmlns="" xmlns:p14="http://schemas.microsoft.com/office/powerpoint/2010/main" val="10088940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fi-FI" altLang="en-US"/>
              <a:t>Thermistor thermometres</a:t>
            </a:r>
          </a:p>
        </p:txBody>
      </p:sp>
      <p:sp>
        <p:nvSpPr>
          <p:cNvPr id="32771" name="Rectangle 3"/>
          <p:cNvSpPr>
            <a:spLocks noGrp="1" noChangeArrowheads="1"/>
          </p:cNvSpPr>
          <p:nvPr>
            <p:ph type="body" idx="1"/>
          </p:nvPr>
        </p:nvSpPr>
        <p:spPr/>
        <p:txBody>
          <a:bodyPr/>
          <a:lstStyle/>
          <a:p>
            <a:endParaRPr lang="fi-FI" altLang="en-US"/>
          </a:p>
          <a:p>
            <a:r>
              <a:rPr lang="fi-FI" altLang="en-US"/>
              <a:t>Semiconductor materials</a:t>
            </a:r>
          </a:p>
          <a:p>
            <a:r>
              <a:rPr lang="fi-FI" altLang="en-US"/>
              <a:t>Based on the temperature dependence of resistance</a:t>
            </a:r>
          </a:p>
          <a:p>
            <a:r>
              <a:rPr lang="fi-FI" altLang="en-US"/>
              <a:t>Thermal coefficient non-linear, 10 times bigger than for metal resistor</a:t>
            </a:r>
          </a:p>
          <a:p>
            <a:r>
              <a:rPr lang="fi-FI" altLang="en-US"/>
              <a:t>NTC, (PTC): temperature coefficient’s sign</a:t>
            </a:r>
          </a:p>
        </p:txBody>
      </p:sp>
    </p:spTree>
    <p:extLst>
      <p:ext uri="{BB962C8B-B14F-4D97-AF65-F5344CB8AC3E}">
        <p14:creationId xmlns="" xmlns:p14="http://schemas.microsoft.com/office/powerpoint/2010/main" val="23255957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fi-FI" altLang="en-US" sz="4082"/>
              <a:t>Example of a characteristic curve</a:t>
            </a:r>
          </a:p>
        </p:txBody>
      </p:sp>
      <p:pic>
        <p:nvPicPr>
          <p:cNvPr id="33795" name="Picture 3"/>
          <p:cNvPicPr>
            <a:picLocks noGrp="1" noChangeAspect="1" noChangeArrowheads="1"/>
          </p:cNvPicPr>
          <p:nvPr>
            <p:ph type="body" idx="1"/>
          </p:nvPr>
        </p:nvPicPr>
        <p:blipFill>
          <a:blip r:embed="rId2" cstate="print">
            <a:extLst>
              <a:ext uri="{28A0092B-C50C-407E-A947-70E740481C1C}">
                <a14:useLocalDpi xmlns="" xmlns:a14="http://schemas.microsoft.com/office/drawing/2010/main" val="0"/>
              </a:ext>
            </a:extLst>
          </a:blip>
          <a:srcRect/>
          <a:stretch>
            <a:fillRect/>
          </a:stretch>
        </p:blipFill>
        <p:spPr>
          <a:xfrm>
            <a:off x="2743201" y="1535401"/>
            <a:ext cx="3592800" cy="4495680"/>
          </a:xfrm>
        </p:spPr>
      </p:pic>
    </p:spTree>
    <p:extLst>
      <p:ext uri="{BB962C8B-B14F-4D97-AF65-F5344CB8AC3E}">
        <p14:creationId xmlns="" xmlns:p14="http://schemas.microsoft.com/office/powerpoint/2010/main" val="20191678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fi-FI" altLang="en-US" sz="4082"/>
              <a:t>Limitations of electrical thermometres</a:t>
            </a:r>
          </a:p>
        </p:txBody>
      </p:sp>
      <p:sp>
        <p:nvSpPr>
          <p:cNvPr id="51203" name="Rectangle 3"/>
          <p:cNvSpPr>
            <a:spLocks noGrp="1" noChangeArrowheads="1"/>
          </p:cNvSpPr>
          <p:nvPr>
            <p:ph type="body" idx="1"/>
          </p:nvPr>
        </p:nvSpPr>
        <p:spPr/>
        <p:txBody>
          <a:bodyPr>
            <a:normAutofit fontScale="92500" lnSpcReduction="10000"/>
          </a:bodyPr>
          <a:lstStyle/>
          <a:p>
            <a:pPr>
              <a:lnSpc>
                <a:spcPct val="90000"/>
              </a:lnSpc>
            </a:pPr>
            <a:r>
              <a:rPr lang="fi-FI" altLang="en-US" sz="2812"/>
              <a:t>Sensor cable’s resistance and its temperature dependency</a:t>
            </a:r>
          </a:p>
          <a:p>
            <a:pPr>
              <a:lnSpc>
                <a:spcPct val="90000"/>
              </a:lnSpc>
            </a:pPr>
            <a:r>
              <a:rPr lang="fi-FI" altLang="en-US" sz="2812"/>
              <a:t>Junction resistances</a:t>
            </a:r>
          </a:p>
          <a:p>
            <a:pPr>
              <a:lnSpc>
                <a:spcPct val="90000"/>
              </a:lnSpc>
            </a:pPr>
            <a:r>
              <a:rPr lang="fi-FI" altLang="en-US" sz="2812"/>
              <a:t>Thermal voltages</a:t>
            </a:r>
          </a:p>
          <a:p>
            <a:pPr>
              <a:lnSpc>
                <a:spcPct val="90000"/>
              </a:lnSpc>
            </a:pPr>
            <a:r>
              <a:rPr lang="fi-FI" altLang="en-US" sz="2812"/>
              <a:t>Thermal noise in resistors</a:t>
            </a:r>
          </a:p>
          <a:p>
            <a:pPr>
              <a:lnSpc>
                <a:spcPct val="90000"/>
              </a:lnSpc>
            </a:pPr>
            <a:r>
              <a:rPr lang="fi-FI" altLang="en-US" sz="2812"/>
              <a:t>Measurement current</a:t>
            </a:r>
          </a:p>
          <a:p>
            <a:pPr>
              <a:lnSpc>
                <a:spcPct val="90000"/>
              </a:lnSpc>
            </a:pPr>
            <a:r>
              <a:rPr lang="fi-FI" altLang="en-US" sz="2812"/>
              <a:t>Non-linear temperature dependencies</a:t>
            </a:r>
          </a:p>
          <a:p>
            <a:pPr>
              <a:lnSpc>
                <a:spcPct val="90000"/>
              </a:lnSpc>
            </a:pPr>
            <a:r>
              <a:rPr lang="fi-FI" altLang="en-US" sz="2812"/>
              <a:t>Electrical perturbations</a:t>
            </a:r>
          </a:p>
          <a:p>
            <a:pPr>
              <a:lnSpc>
                <a:spcPct val="90000"/>
              </a:lnSpc>
            </a:pPr>
            <a:r>
              <a:rPr lang="fi-FI" altLang="en-US" sz="2812"/>
              <a:t>Inaccuracy  at least </a:t>
            </a:r>
            <a:r>
              <a:rPr lang="en-US" altLang="en-US" sz="2812"/>
              <a:t>± 0.1 °C</a:t>
            </a:r>
          </a:p>
        </p:txBody>
      </p:sp>
    </p:spTree>
    <p:extLst>
      <p:ext uri="{BB962C8B-B14F-4D97-AF65-F5344CB8AC3E}">
        <p14:creationId xmlns="" xmlns:p14="http://schemas.microsoft.com/office/powerpoint/2010/main" val="9637440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a:extLst>
            <a:ext uri="{91240B29-F687-4F45-9708-019B960494DF}">
              <a14:hiddenLine xmlns="" xmlns:a14="http://schemas.microsoft.com/office/drawing/2010/main" w="9525">
                <a:solidFill>
                  <a:srgbClr val="000000"/>
                </a:solidFill>
                <a:miter lim="800000"/>
                <a:headEnd/>
                <a:tailEnd/>
              </a14:hiddenLine>
            </a:ext>
          </a:extLst>
        </p:spPr>
        <p:txBody>
          <a:bodyPr vert="horz" lIns="0" tIns="0" rIns="0" bIns="0" rtlCol="0" anchor="t">
            <a:noAutofit/>
          </a:bodyPr>
          <a:lstStyle/>
          <a:p>
            <a:pPr>
              <a:tabLst>
                <a:tab pos="656650" algn="l"/>
                <a:tab pos="1313299" algn="l"/>
                <a:tab pos="1969949" algn="l"/>
                <a:tab pos="2626599" algn="l"/>
                <a:tab pos="3283248" algn="l"/>
                <a:tab pos="3939898" algn="l"/>
                <a:tab pos="4595108" algn="l"/>
                <a:tab pos="5253198" algn="l"/>
                <a:tab pos="5909847" algn="l"/>
                <a:tab pos="6565057" algn="l"/>
                <a:tab pos="7221707" algn="l"/>
              </a:tabLst>
            </a:pPr>
            <a:r>
              <a:rPr lang="en-GB" altLang="en-US"/>
              <a:t>Infrared thermometres</a:t>
            </a:r>
          </a:p>
        </p:txBody>
      </p:sp>
      <p:pic>
        <p:nvPicPr>
          <p:cNvPr id="7176" name="Picture 8" descr="portal04"/>
          <p:cNvPicPr>
            <a:picLocks noGrp="1" noChangeAspect="1" noChangeArrowheads="1"/>
          </p:cNvPicPr>
          <p:nvPr>
            <p:ph sz="half" idx="2"/>
          </p:nvPr>
        </p:nvPicPr>
        <p:blipFill>
          <a:blip r:embed="rId3" cstate="print">
            <a:extLst>
              <a:ext uri="{28A0092B-C50C-407E-A947-70E740481C1C}">
                <a14:useLocalDpi xmlns="" xmlns:a14="http://schemas.microsoft.com/office/drawing/2010/main" val="0"/>
              </a:ext>
            </a:extLst>
          </a:blip>
          <a:srcRect/>
          <a:stretch>
            <a:fillRect/>
          </a:stretch>
        </p:blipFill>
        <p:spPr>
          <a:xfrm>
            <a:off x="1697761" y="2579401"/>
            <a:ext cx="6140160" cy="166752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extLst>
      <p:ext uri="{BB962C8B-B14F-4D97-AF65-F5344CB8AC3E}">
        <p14:creationId xmlns="" xmlns:p14="http://schemas.microsoft.com/office/powerpoint/2010/main" val="3437361524"/>
      </p:ext>
    </p:extLst>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457920" y="275401"/>
            <a:ext cx="8231040" cy="1146240"/>
          </a:xfrm>
          <a:ln/>
          <a:extLst>
            <a:ext uri="{91240B29-F687-4F45-9708-019B960494DF}">
              <a14:hiddenLine xmlns="" xmlns:a14="http://schemas.microsoft.com/office/drawing/2010/main" w="9525">
                <a:solidFill>
                  <a:srgbClr val="000000"/>
                </a:solidFill>
                <a:miter lim="800000"/>
                <a:headEnd/>
                <a:tailEnd/>
              </a14:hiddenLine>
            </a:ext>
          </a:extLst>
        </p:spPr>
        <p:txBody>
          <a:bodyPr vert="horz" lIns="0" tIns="0" rIns="0" bIns="0" rtlCol="0" anchor="t">
            <a:noAutofit/>
          </a:bodyPr>
          <a:lstStyle/>
          <a:p>
            <a:pPr>
              <a:tabLst>
                <a:tab pos="656650" algn="l"/>
                <a:tab pos="1313299" algn="l"/>
                <a:tab pos="1969949" algn="l"/>
                <a:tab pos="2626599" algn="l"/>
                <a:tab pos="3283248" algn="l"/>
                <a:tab pos="3939898" algn="l"/>
                <a:tab pos="4595108" algn="l"/>
                <a:tab pos="5253198" algn="l"/>
                <a:tab pos="5909847" algn="l"/>
                <a:tab pos="6565057" algn="l"/>
                <a:tab pos="7221707" algn="l"/>
              </a:tabLst>
            </a:pPr>
            <a:r>
              <a:rPr lang="en-GB" altLang="en-US"/>
              <a:t>Thermal radiation</a:t>
            </a:r>
          </a:p>
        </p:txBody>
      </p:sp>
      <p:sp>
        <p:nvSpPr>
          <p:cNvPr id="8194" name="Rectangle 2"/>
          <p:cNvSpPr>
            <a:spLocks noGrp="1" noChangeArrowheads="1"/>
          </p:cNvSpPr>
          <p:nvPr>
            <p:ph type="body" idx="1"/>
          </p:nvPr>
        </p:nvSpPr>
        <p:spPr>
          <a:xfrm>
            <a:off x="457920" y="1600201"/>
            <a:ext cx="8231040" cy="4497120"/>
          </a:xfrm>
          <a:ln/>
          <a:extLst>
            <a:ext uri="{91240B29-F687-4F45-9708-019B960494DF}">
              <a14:hiddenLine xmlns="" xmlns:a14="http://schemas.microsoft.com/office/drawing/2010/main" w="9525">
                <a:solidFill>
                  <a:srgbClr val="000000"/>
                </a:solidFill>
                <a:miter lim="800000"/>
                <a:headEnd/>
                <a:tailEnd/>
              </a14:hiddenLine>
            </a:ext>
          </a:extLst>
        </p:spPr>
        <p:txBody>
          <a:bodyPr vert="horz" lIns="0" tIns="0" rIns="0" bIns="0" rtlCol="0">
            <a:normAutofit/>
          </a:bodyPr>
          <a:lstStyle/>
          <a:p>
            <a:pPr>
              <a:tabLst>
                <a:tab pos="656650" algn="l"/>
                <a:tab pos="1313299" algn="l"/>
                <a:tab pos="1969949" algn="l"/>
                <a:tab pos="2626599" algn="l"/>
                <a:tab pos="3283248" algn="l"/>
                <a:tab pos="3939898" algn="l"/>
                <a:tab pos="4595108" algn="l"/>
                <a:tab pos="5253198" algn="l"/>
                <a:tab pos="5909847" algn="l"/>
                <a:tab pos="6565057" algn="l"/>
                <a:tab pos="7221707" algn="l"/>
              </a:tabLst>
            </a:pPr>
            <a:r>
              <a:rPr lang="en-GB" altLang="en-US"/>
              <a:t>Every atom and molecule exists in perpetual motion</a:t>
            </a:r>
          </a:p>
          <a:p>
            <a:pPr>
              <a:tabLst>
                <a:tab pos="656650" algn="l"/>
                <a:tab pos="1313299" algn="l"/>
                <a:tab pos="1969949" algn="l"/>
                <a:tab pos="2626599" algn="l"/>
                <a:tab pos="3283248" algn="l"/>
                <a:tab pos="3939898" algn="l"/>
                <a:tab pos="4595108" algn="l"/>
                <a:tab pos="5253198" algn="l"/>
                <a:tab pos="5909847" algn="l"/>
                <a:tab pos="6565057" algn="l"/>
                <a:tab pos="7221707" algn="l"/>
              </a:tabLst>
            </a:pPr>
            <a:r>
              <a:rPr lang="en-GB" altLang="en-US"/>
              <a:t>A moving charge is associated with an electric field and thus becomes a radiator</a:t>
            </a:r>
          </a:p>
          <a:p>
            <a:pPr>
              <a:tabLst>
                <a:tab pos="656650" algn="l"/>
                <a:tab pos="1313299" algn="l"/>
                <a:tab pos="1969949" algn="l"/>
                <a:tab pos="2626599" algn="l"/>
                <a:tab pos="3283248" algn="l"/>
                <a:tab pos="3939898" algn="l"/>
                <a:tab pos="4595108" algn="l"/>
                <a:tab pos="5253198" algn="l"/>
                <a:tab pos="5909847" algn="l"/>
                <a:tab pos="6565057" algn="l"/>
                <a:tab pos="7221707" algn="l"/>
              </a:tabLst>
            </a:pPr>
            <a:r>
              <a:rPr lang="en-GB" altLang="en-US"/>
              <a:t>This radiation can be used to determine object's temperature</a:t>
            </a:r>
          </a:p>
        </p:txBody>
      </p:sp>
    </p:spTree>
    <p:extLst>
      <p:ext uri="{BB962C8B-B14F-4D97-AF65-F5344CB8AC3E}">
        <p14:creationId xmlns="" xmlns:p14="http://schemas.microsoft.com/office/powerpoint/2010/main" val="3748124602"/>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ChangeArrowheads="1"/>
          </p:cNvSpPr>
          <p:nvPr/>
        </p:nvSpPr>
        <p:spPr bwMode="auto">
          <a:xfrm>
            <a:off x="4505325" y="762000"/>
            <a:ext cx="4181475" cy="304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algn="l" rtl="0">
              <a:defRPr sz="2400">
                <a:solidFill>
                  <a:schemeClr val="tx1"/>
                </a:solidFill>
                <a:latin typeface="Times New Roman" panose="02020603050405020304" pitchFamily="18" charset="0"/>
                <a:cs typeface="Times New Roman" panose="02020603050405020304" pitchFamily="18" charset="0"/>
              </a:defRPr>
            </a:lvl1pPr>
            <a:lvl2pPr algn="l" rtl="0">
              <a:defRPr sz="2400">
                <a:solidFill>
                  <a:schemeClr val="tx1"/>
                </a:solidFill>
                <a:latin typeface="Times New Roman" panose="02020603050405020304" pitchFamily="18" charset="0"/>
                <a:cs typeface="Times New Roman" panose="02020603050405020304" pitchFamily="18" charset="0"/>
              </a:defRPr>
            </a:lvl2pPr>
            <a:lvl3pPr algn="l" rtl="0">
              <a:defRPr sz="2400">
                <a:solidFill>
                  <a:schemeClr val="tx1"/>
                </a:solidFill>
                <a:latin typeface="Times New Roman" panose="02020603050405020304" pitchFamily="18" charset="0"/>
                <a:cs typeface="Times New Roman" panose="02020603050405020304" pitchFamily="18" charset="0"/>
              </a:defRPr>
            </a:lvl3pPr>
            <a:lvl4pPr algn="l" rtl="0">
              <a:defRPr sz="2400">
                <a:solidFill>
                  <a:schemeClr val="tx1"/>
                </a:solidFill>
                <a:latin typeface="Times New Roman" panose="02020603050405020304" pitchFamily="18" charset="0"/>
                <a:cs typeface="Times New Roman" panose="02020603050405020304" pitchFamily="18" charset="0"/>
              </a:defRPr>
            </a:lvl4pPr>
            <a:lvl5pPr algn="l" rtl="0">
              <a:defRPr sz="2400">
                <a:solidFill>
                  <a:schemeClr val="tx1"/>
                </a:solidFill>
                <a:latin typeface="Times New Roman" panose="02020603050405020304" pitchFamily="18" charset="0"/>
                <a:cs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r"/>
            <a:endParaRPr lang="en-US" altLang="en-US" sz="1800" b="0">
              <a:solidFill>
                <a:srgbClr val="003399"/>
              </a:solidFill>
              <a:latin typeface="Arial Black" panose="020B0A04020102020204" pitchFamily="34" charset="0"/>
            </a:endParaRPr>
          </a:p>
        </p:txBody>
      </p:sp>
      <p:sp>
        <p:nvSpPr>
          <p:cNvPr id="178179" name="Text Box 3"/>
          <p:cNvSpPr txBox="1">
            <a:spLocks noChangeArrowheads="1"/>
          </p:cNvSpPr>
          <p:nvPr/>
        </p:nvSpPr>
        <p:spPr bwMode="auto">
          <a:xfrm>
            <a:off x="53975" y="76200"/>
            <a:ext cx="6677025"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l"/>
            <a:r>
              <a:rPr lang="en-US" altLang="en-US" sz="1200" b="0">
                <a:solidFill>
                  <a:srgbClr val="000099"/>
                </a:solidFill>
                <a:latin typeface="Arial" panose="020B0604020202020204" pitchFamily="34" charset="0"/>
                <a:cs typeface="Arial" panose="020B0604020202020204" pitchFamily="34" charset="0"/>
              </a:rPr>
              <a:t>MEASUREMENT THEORY FUNDAMENTALS.</a:t>
            </a:r>
          </a:p>
        </p:txBody>
      </p:sp>
      <p:sp>
        <p:nvSpPr>
          <p:cNvPr id="178180" name="Rectangle 4"/>
          <p:cNvSpPr>
            <a:spLocks noChangeArrowheads="1"/>
          </p:cNvSpPr>
          <p:nvPr/>
        </p:nvSpPr>
        <p:spPr bwMode="auto">
          <a:xfrm>
            <a:off x="990600" y="685800"/>
            <a:ext cx="8001000" cy="1479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alpha val="50000"/>
                    </a:schemeClr>
                  </a:outerShdw>
                </a:effectLst>
              </a14:hiddenEffects>
            </a:ext>
          </a:extLst>
        </p:spPr>
        <p:txBody>
          <a:bodyPr>
            <a:spAutoFit/>
          </a:bodyPr>
          <a:lstStyle>
            <a:lvl1pPr algn="l" rtl="0">
              <a:tabLst>
                <a:tab pos="1481138" algn="r"/>
                <a:tab pos="1595438" algn="l"/>
                <a:tab pos="3081338" algn="l"/>
                <a:tab pos="3721100" algn="l"/>
              </a:tabLst>
              <a:defRPr sz="2400">
                <a:solidFill>
                  <a:schemeClr val="tx1"/>
                </a:solidFill>
                <a:latin typeface="Times New Roman" panose="02020603050405020304" pitchFamily="18" charset="0"/>
                <a:cs typeface="Times New Roman" panose="02020603050405020304" pitchFamily="18" charset="0"/>
              </a:defRPr>
            </a:lvl1pPr>
            <a:lvl2pPr marL="576263" indent="-4763" algn="l" rtl="0">
              <a:tabLst>
                <a:tab pos="1481138" algn="r"/>
                <a:tab pos="1595438" algn="l"/>
                <a:tab pos="3081338" algn="l"/>
                <a:tab pos="3721100" algn="l"/>
              </a:tabLst>
              <a:defRPr sz="2400">
                <a:solidFill>
                  <a:schemeClr val="tx1"/>
                </a:solidFill>
                <a:latin typeface="Times New Roman" panose="02020603050405020304" pitchFamily="18" charset="0"/>
                <a:cs typeface="Times New Roman" panose="02020603050405020304" pitchFamily="18" charset="0"/>
              </a:defRPr>
            </a:lvl2pPr>
            <a:lvl3pPr marL="868363" algn="l" rtl="0">
              <a:tabLst>
                <a:tab pos="1481138" algn="r"/>
                <a:tab pos="1595438" algn="l"/>
                <a:tab pos="3081338" algn="l"/>
                <a:tab pos="3721100" algn="l"/>
              </a:tabLst>
              <a:defRPr sz="2400">
                <a:solidFill>
                  <a:schemeClr val="tx1"/>
                </a:solidFill>
                <a:latin typeface="Times New Roman" panose="02020603050405020304" pitchFamily="18" charset="0"/>
                <a:cs typeface="Times New Roman" panose="02020603050405020304" pitchFamily="18" charset="0"/>
              </a:defRPr>
            </a:lvl3pPr>
            <a:lvl4pPr marL="1149350" algn="l" rtl="0">
              <a:tabLst>
                <a:tab pos="1481138" algn="r"/>
                <a:tab pos="1595438" algn="l"/>
                <a:tab pos="3081338" algn="l"/>
                <a:tab pos="3721100" algn="l"/>
              </a:tabLst>
              <a:defRPr sz="2400">
                <a:solidFill>
                  <a:schemeClr val="tx1"/>
                </a:solidFill>
                <a:latin typeface="Times New Roman" panose="02020603050405020304" pitchFamily="18" charset="0"/>
                <a:cs typeface="Times New Roman" panose="02020603050405020304" pitchFamily="18" charset="0"/>
              </a:defRPr>
            </a:lvl4pPr>
            <a:lvl5pPr marL="2227263" algn="l" rtl="0">
              <a:tabLst>
                <a:tab pos="1481138" algn="r"/>
                <a:tab pos="1595438" algn="l"/>
                <a:tab pos="3081338" algn="l"/>
                <a:tab pos="3721100" algn="l"/>
              </a:tabLst>
              <a:defRPr sz="2400">
                <a:solidFill>
                  <a:schemeClr val="tx1"/>
                </a:solidFill>
                <a:latin typeface="Times New Roman" panose="02020603050405020304" pitchFamily="18" charset="0"/>
                <a:cs typeface="Times New Roman" panose="02020603050405020304" pitchFamily="18" charset="0"/>
              </a:defRPr>
            </a:lvl5pPr>
            <a:lvl6pPr marL="2684463" fontAlgn="base">
              <a:spcBef>
                <a:spcPct val="0"/>
              </a:spcBef>
              <a:spcAft>
                <a:spcPct val="0"/>
              </a:spcAft>
              <a:tabLst>
                <a:tab pos="1481138" algn="r"/>
                <a:tab pos="1595438" algn="l"/>
                <a:tab pos="3081338" algn="l"/>
                <a:tab pos="3721100" algn="l"/>
              </a:tabLst>
              <a:defRPr sz="2400">
                <a:solidFill>
                  <a:schemeClr val="tx1"/>
                </a:solidFill>
                <a:latin typeface="Times New Roman" panose="02020603050405020304" pitchFamily="18" charset="0"/>
                <a:cs typeface="Times New Roman" panose="02020603050405020304" pitchFamily="18" charset="0"/>
              </a:defRPr>
            </a:lvl6pPr>
            <a:lvl7pPr marL="3141663" fontAlgn="base">
              <a:spcBef>
                <a:spcPct val="0"/>
              </a:spcBef>
              <a:spcAft>
                <a:spcPct val="0"/>
              </a:spcAft>
              <a:tabLst>
                <a:tab pos="1481138" algn="r"/>
                <a:tab pos="1595438" algn="l"/>
                <a:tab pos="3081338" algn="l"/>
                <a:tab pos="3721100" algn="l"/>
              </a:tabLst>
              <a:defRPr sz="2400">
                <a:solidFill>
                  <a:schemeClr val="tx1"/>
                </a:solidFill>
                <a:latin typeface="Times New Roman" panose="02020603050405020304" pitchFamily="18" charset="0"/>
                <a:cs typeface="Times New Roman" panose="02020603050405020304" pitchFamily="18" charset="0"/>
              </a:defRPr>
            </a:lvl7pPr>
            <a:lvl8pPr marL="3598863" fontAlgn="base">
              <a:spcBef>
                <a:spcPct val="0"/>
              </a:spcBef>
              <a:spcAft>
                <a:spcPct val="0"/>
              </a:spcAft>
              <a:tabLst>
                <a:tab pos="1481138" algn="r"/>
                <a:tab pos="1595438" algn="l"/>
                <a:tab pos="3081338" algn="l"/>
                <a:tab pos="3721100" algn="l"/>
              </a:tabLst>
              <a:defRPr sz="2400">
                <a:solidFill>
                  <a:schemeClr val="tx1"/>
                </a:solidFill>
                <a:latin typeface="Times New Roman" panose="02020603050405020304" pitchFamily="18" charset="0"/>
                <a:cs typeface="Times New Roman" panose="02020603050405020304" pitchFamily="18" charset="0"/>
              </a:defRPr>
            </a:lvl8pPr>
            <a:lvl9pPr marL="4056063" fontAlgn="base">
              <a:spcBef>
                <a:spcPct val="0"/>
              </a:spcBef>
              <a:spcAft>
                <a:spcPct val="0"/>
              </a:spcAft>
              <a:tabLst>
                <a:tab pos="1481138" algn="r"/>
                <a:tab pos="1595438" algn="l"/>
                <a:tab pos="3081338" algn="l"/>
                <a:tab pos="3721100" algn="l"/>
              </a:tabLst>
              <a:defRPr sz="2400">
                <a:solidFill>
                  <a:schemeClr val="tx1"/>
                </a:solidFill>
                <a:latin typeface="Times New Roman" panose="02020603050405020304" pitchFamily="18" charset="0"/>
                <a:cs typeface="Times New Roman" panose="02020603050405020304" pitchFamily="18" charset="0"/>
              </a:defRPr>
            </a:lvl9pPr>
          </a:lstStyle>
          <a:p>
            <a:pPr algn="r"/>
            <a:r>
              <a:rPr lang="en-US" altLang="en-US" sz="1800" b="0" i="1" dirty="0">
                <a:solidFill>
                  <a:srgbClr val="FFFF00"/>
                </a:solidFill>
              </a:rPr>
              <a:t>“What is not measured does not exist.”</a:t>
            </a:r>
          </a:p>
          <a:p>
            <a:pPr algn="ctr"/>
            <a:endParaRPr lang="en-US" altLang="en-US" sz="800" b="0" dirty="0">
              <a:solidFill>
                <a:srgbClr val="FFFF00"/>
              </a:solidFill>
              <a:latin typeface="Arial" panose="020B0604020202020204" pitchFamily="34" charset="0"/>
              <a:cs typeface="Arial" panose="020B0604020202020204" pitchFamily="34" charset="0"/>
            </a:endParaRPr>
          </a:p>
          <a:p>
            <a:pPr algn="r"/>
            <a:r>
              <a:rPr lang="en-US" altLang="en-US" sz="1400" b="0" dirty="0">
                <a:solidFill>
                  <a:srgbClr val="FFFF00"/>
                </a:solidFill>
                <a:latin typeface="Arial" panose="020B0604020202020204" pitchFamily="34" charset="0"/>
                <a:cs typeface="Arial" panose="020B0604020202020204" pitchFamily="34" charset="0"/>
              </a:rPr>
              <a:t>Max Born, 1926</a:t>
            </a:r>
          </a:p>
          <a:p>
            <a:pPr algn="ctr"/>
            <a:endParaRPr lang="en-US" altLang="en-US" sz="2000" b="0" i="1" dirty="0">
              <a:solidFill>
                <a:srgbClr val="000099"/>
              </a:solidFill>
            </a:endParaRPr>
          </a:p>
          <a:p>
            <a:pPr>
              <a:lnSpc>
                <a:spcPct val="115000"/>
              </a:lnSpc>
              <a:spcBef>
                <a:spcPct val="40000"/>
              </a:spcBef>
            </a:pPr>
            <a:r>
              <a:rPr lang="en-US" altLang="en-US" sz="2000" b="0" dirty="0">
                <a:solidFill>
                  <a:srgbClr val="000099"/>
                </a:solidFill>
                <a:latin typeface="Arial" panose="020B0604020202020204" pitchFamily="34" charset="0"/>
                <a:cs typeface="Arial" panose="020B0604020202020204" pitchFamily="34" charset="0"/>
              </a:rPr>
              <a:t>	</a:t>
            </a:r>
          </a:p>
        </p:txBody>
      </p:sp>
      <p:sp>
        <p:nvSpPr>
          <p:cNvPr id="178182" name="Rectangle 6"/>
          <p:cNvSpPr>
            <a:spLocks noChangeArrowheads="1"/>
          </p:cNvSpPr>
          <p:nvPr/>
        </p:nvSpPr>
        <p:spPr bwMode="auto">
          <a:xfrm>
            <a:off x="1752600" y="3352800"/>
            <a:ext cx="6858000" cy="2667000"/>
          </a:xfrm>
          <a:prstGeom prst="rect">
            <a:avLst/>
          </a:prstGeom>
          <a:solidFill>
            <a:srgbClr val="EAEAEA"/>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183" name="Rectangle 7"/>
          <p:cNvSpPr>
            <a:spLocks noChangeArrowheads="1"/>
          </p:cNvSpPr>
          <p:nvPr/>
        </p:nvSpPr>
        <p:spPr bwMode="auto">
          <a:xfrm>
            <a:off x="4402138" y="3506788"/>
            <a:ext cx="1947862" cy="314325"/>
          </a:xfrm>
          <a:prstGeom prst="rect">
            <a:avLst/>
          </a:prstGeom>
          <a:solidFill>
            <a:srgbClr val="EAEAEA"/>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63500" dir="3187806" algn="ctr" rotWithShape="0">
                    <a:srgbClr val="777777"/>
                  </a:outerShdw>
                </a:effectLst>
              </a14:hiddenEffects>
            </a:ext>
          </a:extLst>
        </p:spPr>
        <p:txBody>
          <a:bodyPr wrap="none" anchor="ctr"/>
          <a:lstStyle/>
          <a:p>
            <a:r>
              <a:rPr lang="en-US" altLang="en-US" sz="1600">
                <a:solidFill>
                  <a:srgbClr val="000099"/>
                </a:solidFill>
                <a:latin typeface="Arial" panose="020B0604020202020204" pitchFamily="34" charset="0"/>
                <a:cs typeface="Arial" panose="020B0604020202020204" pitchFamily="34" charset="0"/>
              </a:rPr>
              <a:t>E n v i r o n m e n t</a:t>
            </a:r>
          </a:p>
        </p:txBody>
      </p:sp>
      <p:sp>
        <p:nvSpPr>
          <p:cNvPr id="178184" name="Text Box 8"/>
          <p:cNvSpPr txBox="1">
            <a:spLocks noChangeArrowheads="1"/>
          </p:cNvSpPr>
          <p:nvPr/>
        </p:nvSpPr>
        <p:spPr bwMode="auto">
          <a:xfrm>
            <a:off x="6835775" y="4467225"/>
            <a:ext cx="3556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1600" b="0" i="1">
                <a:solidFill>
                  <a:srgbClr val="000099"/>
                </a:solidFill>
                <a:latin typeface="Times New Roman" panose="02020603050405020304" pitchFamily="18" charset="0"/>
              </a:rPr>
              <a:t>  </a:t>
            </a:r>
            <a:r>
              <a:rPr lang="en-US" altLang="en-US" sz="1600" b="0" baseline="-25000">
                <a:solidFill>
                  <a:srgbClr val="000099"/>
                </a:solidFill>
                <a:latin typeface="Times New Roman" panose="02020603050405020304" pitchFamily="18" charset="0"/>
              </a:rPr>
              <a:t>1</a:t>
            </a:r>
          </a:p>
        </p:txBody>
      </p:sp>
      <p:grpSp>
        <p:nvGrpSpPr>
          <p:cNvPr id="178185" name="Group 9"/>
          <p:cNvGrpSpPr>
            <a:grpSpLocks/>
          </p:cNvGrpSpPr>
          <p:nvPr/>
        </p:nvGrpSpPr>
        <p:grpSpPr bwMode="auto">
          <a:xfrm rot="5400000">
            <a:off x="5334000" y="4248150"/>
            <a:ext cx="914400" cy="304800"/>
            <a:chOff x="2256" y="3360"/>
            <a:chExt cx="576" cy="192"/>
          </a:xfrm>
        </p:grpSpPr>
        <p:sp>
          <p:nvSpPr>
            <p:cNvPr id="178186" name="AutoShape 10"/>
            <p:cNvSpPr>
              <a:spLocks noChangeAspect="1" noChangeArrowheads="1"/>
            </p:cNvSpPr>
            <p:nvPr/>
          </p:nvSpPr>
          <p:spPr bwMode="auto">
            <a:xfrm flipH="1">
              <a:off x="2256" y="3360"/>
              <a:ext cx="96" cy="192"/>
            </a:xfrm>
            <a:prstGeom prst="rightArrow">
              <a:avLst>
                <a:gd name="adj1" fmla="val 52093"/>
                <a:gd name="adj2" fmla="val 100000"/>
              </a:avLst>
            </a:prstGeom>
            <a:solidFill>
              <a:srgbClr val="7DFFDD"/>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187" name="Rectangle 11"/>
            <p:cNvSpPr>
              <a:spLocks noChangeArrowheads="1"/>
            </p:cNvSpPr>
            <p:nvPr/>
          </p:nvSpPr>
          <p:spPr bwMode="auto">
            <a:xfrm>
              <a:off x="2784" y="3408"/>
              <a:ext cx="48" cy="96"/>
            </a:xfrm>
            <a:prstGeom prst="rect">
              <a:avLst/>
            </a:prstGeom>
            <a:solidFill>
              <a:srgbClr val="7DFFDD"/>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188" name="Rectangle 12"/>
            <p:cNvSpPr>
              <a:spLocks noChangeArrowheads="1"/>
            </p:cNvSpPr>
            <p:nvPr/>
          </p:nvSpPr>
          <p:spPr bwMode="auto">
            <a:xfrm>
              <a:off x="2697" y="3408"/>
              <a:ext cx="48" cy="96"/>
            </a:xfrm>
            <a:prstGeom prst="rect">
              <a:avLst/>
            </a:prstGeom>
            <a:solidFill>
              <a:srgbClr val="7DFFDD"/>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189" name="Rectangle 13"/>
            <p:cNvSpPr>
              <a:spLocks noChangeArrowheads="1"/>
            </p:cNvSpPr>
            <p:nvPr/>
          </p:nvSpPr>
          <p:spPr bwMode="auto">
            <a:xfrm>
              <a:off x="2611" y="3408"/>
              <a:ext cx="48" cy="96"/>
            </a:xfrm>
            <a:prstGeom prst="rect">
              <a:avLst/>
            </a:prstGeom>
            <a:solidFill>
              <a:srgbClr val="7DFFDD"/>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190" name="Rectangle 14"/>
            <p:cNvSpPr>
              <a:spLocks noChangeArrowheads="1"/>
            </p:cNvSpPr>
            <p:nvPr/>
          </p:nvSpPr>
          <p:spPr bwMode="auto">
            <a:xfrm>
              <a:off x="2438" y="3408"/>
              <a:ext cx="48" cy="96"/>
            </a:xfrm>
            <a:prstGeom prst="rect">
              <a:avLst/>
            </a:prstGeom>
            <a:solidFill>
              <a:srgbClr val="7DFFDD"/>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191" name="Rectangle 15"/>
            <p:cNvSpPr>
              <a:spLocks noChangeArrowheads="1"/>
            </p:cNvSpPr>
            <p:nvPr/>
          </p:nvSpPr>
          <p:spPr bwMode="auto">
            <a:xfrm>
              <a:off x="2352" y="3408"/>
              <a:ext cx="48" cy="96"/>
            </a:xfrm>
            <a:prstGeom prst="rect">
              <a:avLst/>
            </a:prstGeom>
            <a:solidFill>
              <a:srgbClr val="7DFFDD"/>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192" name="Rectangle 16"/>
            <p:cNvSpPr>
              <a:spLocks noChangeArrowheads="1"/>
            </p:cNvSpPr>
            <p:nvPr/>
          </p:nvSpPr>
          <p:spPr bwMode="auto">
            <a:xfrm>
              <a:off x="2524" y="3408"/>
              <a:ext cx="48" cy="96"/>
            </a:xfrm>
            <a:prstGeom prst="rect">
              <a:avLst/>
            </a:prstGeom>
            <a:solidFill>
              <a:srgbClr val="7DFFDD"/>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78193" name="Group 17"/>
          <p:cNvGrpSpPr>
            <a:grpSpLocks/>
          </p:cNvGrpSpPr>
          <p:nvPr/>
        </p:nvGrpSpPr>
        <p:grpSpPr bwMode="auto">
          <a:xfrm>
            <a:off x="6400800" y="5105400"/>
            <a:ext cx="914400" cy="304800"/>
            <a:chOff x="2256" y="3360"/>
            <a:chExt cx="576" cy="192"/>
          </a:xfrm>
        </p:grpSpPr>
        <p:sp>
          <p:nvSpPr>
            <p:cNvPr id="178194" name="AutoShape 18"/>
            <p:cNvSpPr>
              <a:spLocks noChangeAspect="1" noChangeArrowheads="1"/>
            </p:cNvSpPr>
            <p:nvPr/>
          </p:nvSpPr>
          <p:spPr bwMode="auto">
            <a:xfrm flipH="1">
              <a:off x="2256" y="3360"/>
              <a:ext cx="96" cy="192"/>
            </a:xfrm>
            <a:prstGeom prst="rightArrow">
              <a:avLst>
                <a:gd name="adj1" fmla="val 52093"/>
                <a:gd name="adj2" fmla="val 100000"/>
              </a:avLst>
            </a:prstGeom>
            <a:solidFill>
              <a:srgbClr val="FF3399"/>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195" name="Rectangle 19"/>
            <p:cNvSpPr>
              <a:spLocks noChangeArrowheads="1"/>
            </p:cNvSpPr>
            <p:nvPr/>
          </p:nvSpPr>
          <p:spPr bwMode="auto">
            <a:xfrm>
              <a:off x="2784" y="3408"/>
              <a:ext cx="48" cy="96"/>
            </a:xfrm>
            <a:prstGeom prst="rect">
              <a:avLst/>
            </a:prstGeom>
            <a:solidFill>
              <a:srgbClr val="FF3399"/>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196" name="Rectangle 20"/>
            <p:cNvSpPr>
              <a:spLocks noChangeArrowheads="1"/>
            </p:cNvSpPr>
            <p:nvPr/>
          </p:nvSpPr>
          <p:spPr bwMode="auto">
            <a:xfrm>
              <a:off x="2697" y="3408"/>
              <a:ext cx="48" cy="96"/>
            </a:xfrm>
            <a:prstGeom prst="rect">
              <a:avLst/>
            </a:prstGeom>
            <a:solidFill>
              <a:srgbClr val="FF3399"/>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197" name="Rectangle 21"/>
            <p:cNvSpPr>
              <a:spLocks noChangeArrowheads="1"/>
            </p:cNvSpPr>
            <p:nvPr/>
          </p:nvSpPr>
          <p:spPr bwMode="auto">
            <a:xfrm>
              <a:off x="2611" y="3408"/>
              <a:ext cx="48" cy="96"/>
            </a:xfrm>
            <a:prstGeom prst="rect">
              <a:avLst/>
            </a:prstGeom>
            <a:solidFill>
              <a:srgbClr val="FF3399"/>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198" name="Rectangle 22"/>
            <p:cNvSpPr>
              <a:spLocks noChangeArrowheads="1"/>
            </p:cNvSpPr>
            <p:nvPr/>
          </p:nvSpPr>
          <p:spPr bwMode="auto">
            <a:xfrm>
              <a:off x="2438" y="3408"/>
              <a:ext cx="48" cy="96"/>
            </a:xfrm>
            <a:prstGeom prst="rect">
              <a:avLst/>
            </a:prstGeom>
            <a:solidFill>
              <a:srgbClr val="FF3399"/>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199" name="Rectangle 23"/>
            <p:cNvSpPr>
              <a:spLocks noChangeArrowheads="1"/>
            </p:cNvSpPr>
            <p:nvPr/>
          </p:nvSpPr>
          <p:spPr bwMode="auto">
            <a:xfrm>
              <a:off x="2352" y="3408"/>
              <a:ext cx="48" cy="96"/>
            </a:xfrm>
            <a:prstGeom prst="rect">
              <a:avLst/>
            </a:prstGeom>
            <a:solidFill>
              <a:srgbClr val="FF3399"/>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200" name="Rectangle 24"/>
            <p:cNvSpPr>
              <a:spLocks noChangeArrowheads="1"/>
            </p:cNvSpPr>
            <p:nvPr/>
          </p:nvSpPr>
          <p:spPr bwMode="auto">
            <a:xfrm>
              <a:off x="2524" y="3408"/>
              <a:ext cx="48" cy="96"/>
            </a:xfrm>
            <a:prstGeom prst="rect">
              <a:avLst/>
            </a:prstGeom>
            <a:solidFill>
              <a:srgbClr val="FF3399"/>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78201" name="Rectangle 25"/>
          <p:cNvSpPr>
            <a:spLocks noChangeArrowheads="1"/>
          </p:cNvSpPr>
          <p:nvPr/>
        </p:nvSpPr>
        <p:spPr bwMode="auto">
          <a:xfrm>
            <a:off x="5915025" y="5410200"/>
            <a:ext cx="1905000" cy="304800"/>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63500" dir="3187806" algn="ctr" rotWithShape="0">
                    <a:srgbClr val="777777"/>
                  </a:outerShdw>
                </a:effectLst>
              </a14:hiddenEffects>
            </a:ext>
          </a:extLst>
        </p:spPr>
        <p:txBody>
          <a:bodyPr wrap="none" anchor="ctr"/>
          <a:lstStyle/>
          <a:p>
            <a:r>
              <a:rPr lang="en-US" altLang="en-US" sz="1400" b="0" i="1" u="sng">
                <a:solidFill>
                  <a:srgbClr val="000099"/>
                </a:solidFill>
                <a:latin typeface="Arial" panose="020B0604020202020204" pitchFamily="34" charset="0"/>
                <a:cs typeface="Arial" panose="020B0604020202020204" pitchFamily="34" charset="0"/>
              </a:rPr>
              <a:t>Influence</a:t>
            </a:r>
          </a:p>
        </p:txBody>
      </p:sp>
      <p:grpSp>
        <p:nvGrpSpPr>
          <p:cNvPr id="178202" name="Group 26"/>
          <p:cNvGrpSpPr>
            <a:grpSpLocks/>
          </p:cNvGrpSpPr>
          <p:nvPr/>
        </p:nvGrpSpPr>
        <p:grpSpPr bwMode="auto">
          <a:xfrm>
            <a:off x="2935288" y="5105400"/>
            <a:ext cx="1905000" cy="609600"/>
            <a:chOff x="1944" y="3360"/>
            <a:chExt cx="1200" cy="384"/>
          </a:xfrm>
        </p:grpSpPr>
        <p:sp>
          <p:nvSpPr>
            <p:cNvPr id="178203" name="Rectangle 27"/>
            <p:cNvSpPr>
              <a:spLocks noChangeArrowheads="1"/>
            </p:cNvSpPr>
            <p:nvPr/>
          </p:nvSpPr>
          <p:spPr bwMode="auto">
            <a:xfrm>
              <a:off x="1944" y="3552"/>
              <a:ext cx="1200" cy="192"/>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63500" dir="3187806" algn="ctr" rotWithShape="0">
                      <a:srgbClr val="777777"/>
                    </a:outerShdw>
                  </a:effectLst>
                </a14:hiddenEffects>
              </a:ext>
            </a:extLst>
          </p:spPr>
          <p:txBody>
            <a:bodyPr wrap="none" anchor="ctr"/>
            <a:lstStyle/>
            <a:p>
              <a:r>
                <a:rPr lang="en-US" altLang="en-US" sz="1400" b="0" i="1" u="sng">
                  <a:solidFill>
                    <a:srgbClr val="000099"/>
                  </a:solidFill>
                  <a:latin typeface="Arial" panose="020B0604020202020204" pitchFamily="34" charset="0"/>
                  <a:cs typeface="Arial" panose="020B0604020202020204" pitchFamily="34" charset="0"/>
                </a:rPr>
                <a:t>Influence</a:t>
              </a:r>
            </a:p>
          </p:txBody>
        </p:sp>
        <p:grpSp>
          <p:nvGrpSpPr>
            <p:cNvPr id="178204" name="Group 28"/>
            <p:cNvGrpSpPr>
              <a:grpSpLocks/>
            </p:cNvGrpSpPr>
            <p:nvPr/>
          </p:nvGrpSpPr>
          <p:grpSpPr bwMode="auto">
            <a:xfrm>
              <a:off x="2256" y="3360"/>
              <a:ext cx="576" cy="192"/>
              <a:chOff x="2256" y="3360"/>
              <a:chExt cx="576" cy="192"/>
            </a:xfrm>
          </p:grpSpPr>
          <p:sp>
            <p:nvSpPr>
              <p:cNvPr id="178205" name="AutoShape 29"/>
              <p:cNvSpPr>
                <a:spLocks noChangeAspect="1" noChangeArrowheads="1"/>
              </p:cNvSpPr>
              <p:nvPr/>
            </p:nvSpPr>
            <p:spPr bwMode="auto">
              <a:xfrm flipH="1">
                <a:off x="2256" y="3360"/>
                <a:ext cx="96" cy="192"/>
              </a:xfrm>
              <a:prstGeom prst="rightArrow">
                <a:avLst>
                  <a:gd name="adj1" fmla="val 52093"/>
                  <a:gd name="adj2" fmla="val 100000"/>
                </a:avLst>
              </a:prstGeom>
              <a:solidFill>
                <a:srgbClr val="FF3399"/>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206" name="Rectangle 30"/>
              <p:cNvSpPr>
                <a:spLocks noChangeArrowheads="1"/>
              </p:cNvSpPr>
              <p:nvPr/>
            </p:nvSpPr>
            <p:spPr bwMode="auto">
              <a:xfrm>
                <a:off x="2784" y="3408"/>
                <a:ext cx="48" cy="96"/>
              </a:xfrm>
              <a:prstGeom prst="rect">
                <a:avLst/>
              </a:prstGeom>
              <a:solidFill>
                <a:srgbClr val="FF3399"/>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207" name="Rectangle 31"/>
              <p:cNvSpPr>
                <a:spLocks noChangeArrowheads="1"/>
              </p:cNvSpPr>
              <p:nvPr/>
            </p:nvSpPr>
            <p:spPr bwMode="auto">
              <a:xfrm>
                <a:off x="2697" y="3408"/>
                <a:ext cx="48" cy="96"/>
              </a:xfrm>
              <a:prstGeom prst="rect">
                <a:avLst/>
              </a:prstGeom>
              <a:solidFill>
                <a:srgbClr val="FF3399"/>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208" name="Rectangle 32"/>
              <p:cNvSpPr>
                <a:spLocks noChangeArrowheads="1"/>
              </p:cNvSpPr>
              <p:nvPr/>
            </p:nvSpPr>
            <p:spPr bwMode="auto">
              <a:xfrm>
                <a:off x="2611" y="3408"/>
                <a:ext cx="48" cy="96"/>
              </a:xfrm>
              <a:prstGeom prst="rect">
                <a:avLst/>
              </a:prstGeom>
              <a:solidFill>
                <a:srgbClr val="FF3399"/>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209" name="Rectangle 33"/>
              <p:cNvSpPr>
                <a:spLocks noChangeArrowheads="1"/>
              </p:cNvSpPr>
              <p:nvPr/>
            </p:nvSpPr>
            <p:spPr bwMode="auto">
              <a:xfrm>
                <a:off x="2438" y="3408"/>
                <a:ext cx="48" cy="96"/>
              </a:xfrm>
              <a:prstGeom prst="rect">
                <a:avLst/>
              </a:prstGeom>
              <a:solidFill>
                <a:srgbClr val="FF3399"/>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210" name="Rectangle 34"/>
              <p:cNvSpPr>
                <a:spLocks noChangeArrowheads="1"/>
              </p:cNvSpPr>
              <p:nvPr/>
            </p:nvSpPr>
            <p:spPr bwMode="auto">
              <a:xfrm>
                <a:off x="2352" y="3408"/>
                <a:ext cx="48" cy="96"/>
              </a:xfrm>
              <a:prstGeom prst="rect">
                <a:avLst/>
              </a:prstGeom>
              <a:solidFill>
                <a:srgbClr val="FF3399"/>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211" name="Rectangle 35"/>
              <p:cNvSpPr>
                <a:spLocks noChangeArrowheads="1"/>
              </p:cNvSpPr>
              <p:nvPr/>
            </p:nvSpPr>
            <p:spPr bwMode="auto">
              <a:xfrm>
                <a:off x="2524" y="3408"/>
                <a:ext cx="48" cy="96"/>
              </a:xfrm>
              <a:prstGeom prst="rect">
                <a:avLst/>
              </a:prstGeom>
              <a:solidFill>
                <a:srgbClr val="FF3399"/>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78212" name="AutoShape 36"/>
          <p:cNvSpPr>
            <a:spLocks noChangeAspect="1" noChangeArrowheads="1"/>
          </p:cNvSpPr>
          <p:nvPr/>
        </p:nvSpPr>
        <p:spPr bwMode="auto">
          <a:xfrm>
            <a:off x="6400800" y="4724400"/>
            <a:ext cx="914400" cy="304800"/>
          </a:xfrm>
          <a:prstGeom prst="rightArrow">
            <a:avLst>
              <a:gd name="adj1" fmla="val 51037"/>
              <a:gd name="adj2" fmla="val 48958"/>
            </a:avLst>
          </a:prstGeom>
          <a:solidFill>
            <a:schemeClr val="accent1"/>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213" name="Rectangle 37"/>
          <p:cNvSpPr>
            <a:spLocks noChangeArrowheads="1"/>
          </p:cNvSpPr>
          <p:nvPr/>
        </p:nvSpPr>
        <p:spPr bwMode="auto">
          <a:xfrm>
            <a:off x="7315200" y="4572000"/>
            <a:ext cx="990600" cy="990600"/>
          </a:xfrm>
          <a:prstGeom prst="rect">
            <a:avLst/>
          </a:prstGeom>
          <a:solidFill>
            <a:srgbClr val="FFCC66"/>
          </a:solidFill>
          <a:ln w="3175">
            <a:solidFill>
              <a:srgbClr val="000099"/>
            </a:solidFill>
            <a:miter lim="800000"/>
            <a:headEnd/>
            <a:tailEnd/>
          </a:ln>
          <a:effectLst/>
          <a:extLst>
            <a:ext uri="{AF507438-7753-43E0-B8FC-AC1667EBCBE1}">
              <a14:hiddenEffects xmlns="" xmlns:a14="http://schemas.microsoft.com/office/drawing/2010/main">
                <a:effectLst>
                  <a:outerShdw dist="63500" dir="3187806" algn="ctr" rotWithShape="0">
                    <a:srgbClr val="969696"/>
                  </a:outerShdw>
                </a:effectLst>
              </a14:hiddenEffects>
            </a:ext>
          </a:extLst>
        </p:spPr>
        <p:txBody>
          <a:bodyPr wrap="none" anchor="ctr"/>
          <a:lstStyle/>
          <a:p>
            <a:r>
              <a:rPr lang="en-US" altLang="en-US" sz="1400">
                <a:solidFill>
                  <a:srgbClr val="000099"/>
                </a:solidFill>
                <a:latin typeface="Arial" panose="020B0604020202020204" pitchFamily="34" charset="0"/>
                <a:cs typeface="Arial" panose="020B0604020202020204" pitchFamily="34" charset="0"/>
              </a:rPr>
              <a:t>Observer</a:t>
            </a:r>
          </a:p>
        </p:txBody>
      </p:sp>
      <p:sp>
        <p:nvSpPr>
          <p:cNvPr id="178214" name="Rectangle 38"/>
          <p:cNvSpPr>
            <a:spLocks noChangeArrowheads="1"/>
          </p:cNvSpPr>
          <p:nvPr/>
        </p:nvSpPr>
        <p:spPr bwMode="auto">
          <a:xfrm>
            <a:off x="4572000" y="4572000"/>
            <a:ext cx="1600200" cy="990600"/>
          </a:xfrm>
          <a:prstGeom prst="rect">
            <a:avLst/>
          </a:prstGeom>
          <a:solidFill>
            <a:srgbClr val="7DFFDD"/>
          </a:solidFill>
          <a:ln w="9525">
            <a:solidFill>
              <a:schemeClr val="tx1"/>
            </a:solidFill>
            <a:miter lim="800000"/>
            <a:headEnd/>
            <a:tailEnd/>
          </a:ln>
          <a:effectLst/>
          <a:extLst>
            <a:ext uri="{AF507438-7753-43E0-B8FC-AC1667EBCBE1}">
              <a14:hiddenEffects xmlns="" xmlns:a14="http://schemas.microsoft.com/office/drawing/2010/main">
                <a:effectLst>
                  <a:outerShdw dist="63500" dir="3187806" algn="ctr" rotWithShape="0">
                    <a:srgbClr val="969696"/>
                  </a:outerShdw>
                </a:effectLst>
              </a14:hiddenEffects>
            </a:ext>
          </a:extLst>
        </p:spPr>
        <p:txBody>
          <a:bodyPr wrap="none" anchor="ctr"/>
          <a:lstStyle/>
          <a:p>
            <a:r>
              <a:rPr lang="en-US" altLang="en-US" sz="1400">
                <a:solidFill>
                  <a:srgbClr val="000099"/>
                </a:solidFill>
                <a:latin typeface="Arial" panose="020B0604020202020204" pitchFamily="34" charset="0"/>
                <a:cs typeface="Arial" panose="020B0604020202020204" pitchFamily="34" charset="0"/>
              </a:rPr>
              <a:t>Measurement</a:t>
            </a:r>
          </a:p>
          <a:p>
            <a:r>
              <a:rPr lang="en-US" altLang="en-US" sz="1400">
                <a:solidFill>
                  <a:srgbClr val="000099"/>
                </a:solidFill>
                <a:latin typeface="Arial" panose="020B0604020202020204" pitchFamily="34" charset="0"/>
                <a:cs typeface="Arial" panose="020B0604020202020204" pitchFamily="34" charset="0"/>
              </a:rPr>
              <a:t> System </a:t>
            </a:r>
          </a:p>
          <a:p>
            <a:r>
              <a:rPr lang="en-US" altLang="en-US" sz="1400" b="0" u="sng">
                <a:solidFill>
                  <a:srgbClr val="000099"/>
                </a:solidFill>
                <a:latin typeface="Arial" panose="020B0604020202020204" pitchFamily="34" charset="0"/>
                <a:cs typeface="Arial" panose="020B0604020202020204" pitchFamily="34" charset="0"/>
              </a:rPr>
              <a:t>(noisy)</a:t>
            </a:r>
            <a:endParaRPr lang="en-US" altLang="en-US" sz="1400" b="0">
              <a:solidFill>
                <a:srgbClr val="000099"/>
              </a:solidFill>
              <a:latin typeface="Arial" panose="020B0604020202020204" pitchFamily="34" charset="0"/>
              <a:cs typeface="Arial" panose="020B0604020202020204" pitchFamily="34" charset="0"/>
            </a:endParaRPr>
          </a:p>
        </p:txBody>
      </p:sp>
      <p:sp>
        <p:nvSpPr>
          <p:cNvPr id="178215" name="AutoShape 39"/>
          <p:cNvSpPr>
            <a:spLocks noChangeAspect="1" noChangeArrowheads="1"/>
          </p:cNvSpPr>
          <p:nvPr/>
        </p:nvSpPr>
        <p:spPr bwMode="auto">
          <a:xfrm>
            <a:off x="3429000" y="4724400"/>
            <a:ext cx="914400" cy="304800"/>
          </a:xfrm>
          <a:prstGeom prst="rightArrow">
            <a:avLst>
              <a:gd name="adj1" fmla="val 51037"/>
              <a:gd name="adj2" fmla="val 48958"/>
            </a:avLst>
          </a:prstGeom>
          <a:solidFill>
            <a:schemeClr val="accent1"/>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216" name="Rectangle 40"/>
          <p:cNvSpPr>
            <a:spLocks noChangeArrowheads="1"/>
          </p:cNvSpPr>
          <p:nvPr/>
        </p:nvSpPr>
        <p:spPr bwMode="auto">
          <a:xfrm>
            <a:off x="2057400" y="4572000"/>
            <a:ext cx="1371600" cy="990600"/>
          </a:xfrm>
          <a:prstGeom prst="rect">
            <a:avLst/>
          </a:prstGeom>
          <a:solidFill>
            <a:srgbClr val="DDDDDD"/>
          </a:solidFill>
          <a:ln w="9525">
            <a:solidFill>
              <a:srgbClr val="000099"/>
            </a:solidFill>
            <a:miter lim="800000"/>
            <a:headEnd/>
            <a:tailEnd/>
          </a:ln>
          <a:effectLst/>
          <a:extLst>
            <a:ext uri="{AF507438-7753-43E0-B8FC-AC1667EBCBE1}">
              <a14:hiddenEffects xmlns="" xmlns:a14="http://schemas.microsoft.com/office/drawing/2010/main">
                <a:effectLst>
                  <a:outerShdw dist="63500" dir="3187806" algn="ctr" rotWithShape="0">
                    <a:srgbClr val="969696"/>
                  </a:outerShdw>
                </a:effectLst>
              </a14:hiddenEffects>
            </a:ext>
          </a:extLst>
        </p:spPr>
        <p:txBody>
          <a:bodyPr wrap="none" anchor="ctr"/>
          <a:lstStyle/>
          <a:p>
            <a:r>
              <a:rPr lang="en-US" altLang="en-US" sz="1400">
                <a:solidFill>
                  <a:srgbClr val="000099"/>
                </a:solidFill>
                <a:latin typeface="Arial" panose="020B0604020202020204" pitchFamily="34" charset="0"/>
                <a:cs typeface="Arial" panose="020B0604020202020204" pitchFamily="34" charset="0"/>
              </a:rPr>
              <a:t>Measurement </a:t>
            </a:r>
          </a:p>
          <a:p>
            <a:r>
              <a:rPr lang="en-US" altLang="en-US" sz="1400">
                <a:solidFill>
                  <a:srgbClr val="000099"/>
                </a:solidFill>
                <a:latin typeface="Arial" panose="020B0604020202020204" pitchFamily="34" charset="0"/>
                <a:cs typeface="Arial" panose="020B0604020202020204" pitchFamily="34" charset="0"/>
              </a:rPr>
              <a:t>Object</a:t>
            </a:r>
          </a:p>
        </p:txBody>
      </p:sp>
      <p:grpSp>
        <p:nvGrpSpPr>
          <p:cNvPr id="178217" name="Group 41"/>
          <p:cNvGrpSpPr>
            <a:grpSpLocks/>
          </p:cNvGrpSpPr>
          <p:nvPr/>
        </p:nvGrpSpPr>
        <p:grpSpPr bwMode="auto">
          <a:xfrm>
            <a:off x="4343400" y="4572000"/>
            <a:ext cx="228600" cy="990600"/>
            <a:chOff x="2832" y="3024"/>
            <a:chExt cx="144" cy="624"/>
          </a:xfrm>
        </p:grpSpPr>
        <p:sp>
          <p:nvSpPr>
            <p:cNvPr id="178218" name="Rectangle 42"/>
            <p:cNvSpPr>
              <a:spLocks noChangeArrowheads="1"/>
            </p:cNvSpPr>
            <p:nvPr/>
          </p:nvSpPr>
          <p:spPr bwMode="auto">
            <a:xfrm>
              <a:off x="2832" y="3024"/>
              <a:ext cx="144" cy="624"/>
            </a:xfrm>
            <a:prstGeom prst="rect">
              <a:avLst/>
            </a:prstGeom>
            <a:solidFill>
              <a:srgbClr val="CCECFF"/>
            </a:solidFill>
            <a:ln w="9525">
              <a:solidFill>
                <a:srgbClr val="000099"/>
              </a:solidFill>
              <a:miter lim="800000"/>
              <a:headEnd/>
              <a:tailEnd/>
            </a:ln>
            <a:effectLst/>
            <a:extLst>
              <a:ext uri="{AF507438-7753-43E0-B8FC-AC1667EBCBE1}">
                <a14:hiddenEffects xmlns="" xmlns:a14="http://schemas.microsoft.com/office/drawing/2010/main">
                  <a:effectLst>
                    <a:outerShdw dist="63500" dir="3187806" algn="ctr" rotWithShape="0">
                      <a:srgbClr val="969696"/>
                    </a:outerShdw>
                  </a:effectLst>
                </a14:hiddenEffects>
              </a:ext>
            </a:extLst>
          </p:spPr>
          <p:txBody>
            <a:bodyPr wrap="none" anchor="ctr"/>
            <a:lstStyle/>
            <a:p>
              <a:endParaRPr lang="en-US" altLang="en-US" b="0"/>
            </a:p>
          </p:txBody>
        </p:sp>
        <p:sp>
          <p:nvSpPr>
            <p:cNvPr id="178219" name="Rectangle 43"/>
            <p:cNvSpPr>
              <a:spLocks noChangeArrowheads="1"/>
            </p:cNvSpPr>
            <p:nvPr/>
          </p:nvSpPr>
          <p:spPr bwMode="auto">
            <a:xfrm rot="-5400000">
              <a:off x="2592" y="3264"/>
              <a:ext cx="624" cy="144"/>
            </a:xfrm>
            <a:prstGeom prst="rect">
              <a:avLst/>
            </a:prstGeom>
            <a:solidFill>
              <a:srgbClr val="CCECFF"/>
            </a:solidFill>
            <a:ln w="9525">
              <a:solidFill>
                <a:srgbClr val="000099"/>
              </a:solidFill>
              <a:miter lim="800000"/>
              <a:headEnd/>
              <a:tailEnd/>
            </a:ln>
            <a:effectLst/>
            <a:extLst>
              <a:ext uri="{AF507438-7753-43E0-B8FC-AC1667EBCBE1}">
                <a14:hiddenEffects xmlns="" xmlns:a14="http://schemas.microsoft.com/office/drawing/2010/main">
                  <a:effectLst>
                    <a:outerShdw dist="63500" dir="3187806" algn="ctr" rotWithShape="0">
                      <a:srgbClr val="777777"/>
                    </a:outerShdw>
                  </a:effectLst>
                </a14:hiddenEffects>
              </a:ext>
            </a:extLst>
          </p:spPr>
          <p:txBody>
            <a:bodyPr wrap="none" anchor="ctr"/>
            <a:lstStyle/>
            <a:p>
              <a:r>
                <a:rPr lang="en-US" altLang="en-US" sz="1400" b="0">
                  <a:solidFill>
                    <a:srgbClr val="000099"/>
                  </a:solidFill>
                  <a:latin typeface="Arial" panose="020B0604020202020204" pitchFamily="34" charset="0"/>
                  <a:cs typeface="Arial" panose="020B0604020202020204" pitchFamily="34" charset="0"/>
                </a:rPr>
                <a:t>Matching</a:t>
              </a:r>
            </a:p>
          </p:txBody>
        </p:sp>
      </p:grpSp>
      <p:grpSp>
        <p:nvGrpSpPr>
          <p:cNvPr id="178220" name="Group 44"/>
          <p:cNvGrpSpPr>
            <a:grpSpLocks/>
          </p:cNvGrpSpPr>
          <p:nvPr/>
        </p:nvGrpSpPr>
        <p:grpSpPr bwMode="auto">
          <a:xfrm>
            <a:off x="6172200" y="4572000"/>
            <a:ext cx="228600" cy="990600"/>
            <a:chOff x="3888" y="3024"/>
            <a:chExt cx="144" cy="624"/>
          </a:xfrm>
        </p:grpSpPr>
        <p:sp>
          <p:nvSpPr>
            <p:cNvPr id="178221" name="Rectangle 45"/>
            <p:cNvSpPr>
              <a:spLocks noChangeArrowheads="1"/>
            </p:cNvSpPr>
            <p:nvPr/>
          </p:nvSpPr>
          <p:spPr bwMode="auto">
            <a:xfrm>
              <a:off x="3888" y="3024"/>
              <a:ext cx="144" cy="624"/>
            </a:xfrm>
            <a:prstGeom prst="rect">
              <a:avLst/>
            </a:prstGeom>
            <a:solidFill>
              <a:srgbClr val="CCECFF"/>
            </a:solidFill>
            <a:ln w="9525">
              <a:solidFill>
                <a:srgbClr val="000099"/>
              </a:solidFill>
              <a:miter lim="800000"/>
              <a:headEnd/>
              <a:tailEnd/>
            </a:ln>
            <a:effectLst/>
            <a:extLst>
              <a:ext uri="{AF507438-7753-43E0-B8FC-AC1667EBCBE1}">
                <a14:hiddenEffects xmlns="" xmlns:a14="http://schemas.microsoft.com/office/drawing/2010/main">
                  <a:effectLst>
                    <a:outerShdw dist="63500" dir="3187806" algn="ctr" rotWithShape="0">
                      <a:srgbClr val="969696"/>
                    </a:outerShdw>
                  </a:effectLst>
                </a14:hiddenEffects>
              </a:ext>
            </a:extLst>
          </p:spPr>
          <p:txBody>
            <a:bodyPr wrap="none" anchor="ctr"/>
            <a:lstStyle/>
            <a:p>
              <a:endParaRPr lang="en-US"/>
            </a:p>
          </p:txBody>
        </p:sp>
        <p:sp>
          <p:nvSpPr>
            <p:cNvPr id="178222" name="Rectangle 46"/>
            <p:cNvSpPr>
              <a:spLocks noChangeArrowheads="1"/>
            </p:cNvSpPr>
            <p:nvPr/>
          </p:nvSpPr>
          <p:spPr bwMode="auto">
            <a:xfrm rot="-5400000">
              <a:off x="3648" y="3264"/>
              <a:ext cx="624" cy="144"/>
            </a:xfrm>
            <a:prstGeom prst="rect">
              <a:avLst/>
            </a:prstGeom>
            <a:solidFill>
              <a:srgbClr val="CCECFF"/>
            </a:solidFill>
            <a:ln w="9525">
              <a:solidFill>
                <a:srgbClr val="000099"/>
              </a:solidFill>
              <a:miter lim="800000"/>
              <a:headEnd/>
              <a:tailEnd/>
            </a:ln>
            <a:effectLst/>
            <a:extLst>
              <a:ext uri="{AF507438-7753-43E0-B8FC-AC1667EBCBE1}">
                <a14:hiddenEffects xmlns="" xmlns:a14="http://schemas.microsoft.com/office/drawing/2010/main">
                  <a:effectLst>
                    <a:outerShdw dist="63500" dir="3187806" algn="ctr" rotWithShape="0">
                      <a:srgbClr val="777777"/>
                    </a:outerShdw>
                  </a:effectLst>
                </a14:hiddenEffects>
              </a:ext>
            </a:extLst>
          </p:spPr>
          <p:txBody>
            <a:bodyPr wrap="none" anchor="ctr"/>
            <a:lstStyle/>
            <a:p>
              <a:r>
                <a:rPr lang="en-US" altLang="en-US" sz="1400" b="0">
                  <a:solidFill>
                    <a:srgbClr val="000099"/>
                  </a:solidFill>
                  <a:latin typeface="Arial" panose="020B0604020202020204" pitchFamily="34" charset="0"/>
                  <a:cs typeface="Arial" panose="020B0604020202020204" pitchFamily="34" charset="0"/>
                </a:rPr>
                <a:t>Matching</a:t>
              </a:r>
            </a:p>
          </p:txBody>
        </p:sp>
      </p:grpSp>
      <p:sp>
        <p:nvSpPr>
          <p:cNvPr id="178223" name="Rectangle 47"/>
          <p:cNvSpPr>
            <a:spLocks noChangeArrowheads="1"/>
          </p:cNvSpPr>
          <p:nvPr/>
        </p:nvSpPr>
        <p:spPr bwMode="auto">
          <a:xfrm>
            <a:off x="3886200" y="3962400"/>
            <a:ext cx="1905000" cy="304800"/>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63500" dir="3187806" algn="ctr" rotWithShape="0">
                    <a:srgbClr val="777777"/>
                  </a:outerShdw>
                </a:effectLst>
              </a14:hiddenEffects>
            </a:ext>
          </a:extLst>
        </p:spPr>
        <p:txBody>
          <a:bodyPr wrap="none" anchor="ctr"/>
          <a:lstStyle/>
          <a:p>
            <a:pPr algn="l"/>
            <a:r>
              <a:rPr lang="en-US" altLang="en-US" sz="1400" b="0" i="1" u="sng">
                <a:solidFill>
                  <a:srgbClr val="000099"/>
                </a:solidFill>
                <a:latin typeface="Arial" panose="020B0604020202020204" pitchFamily="34" charset="0"/>
                <a:cs typeface="Arial" panose="020B0604020202020204" pitchFamily="34" charset="0"/>
              </a:rPr>
              <a:t>Disturbance</a:t>
            </a:r>
          </a:p>
        </p:txBody>
      </p:sp>
      <p:grpSp>
        <p:nvGrpSpPr>
          <p:cNvPr id="178224" name="Group 48"/>
          <p:cNvGrpSpPr>
            <a:grpSpLocks/>
          </p:cNvGrpSpPr>
          <p:nvPr/>
        </p:nvGrpSpPr>
        <p:grpSpPr bwMode="auto">
          <a:xfrm flipV="1">
            <a:off x="4953000" y="3932238"/>
            <a:ext cx="304800" cy="639762"/>
            <a:chOff x="3839" y="1631"/>
            <a:chExt cx="192" cy="403"/>
          </a:xfrm>
        </p:grpSpPr>
        <p:sp>
          <p:nvSpPr>
            <p:cNvPr id="178225" name="AutoShape 49"/>
            <p:cNvSpPr>
              <a:spLocks noChangeAspect="1" noChangeArrowheads="1"/>
            </p:cNvSpPr>
            <p:nvPr/>
          </p:nvSpPr>
          <p:spPr bwMode="auto">
            <a:xfrm rot="5400000" flipH="1">
              <a:off x="3887" y="1583"/>
              <a:ext cx="96" cy="192"/>
            </a:xfrm>
            <a:prstGeom prst="rightArrow">
              <a:avLst>
                <a:gd name="adj1" fmla="val 52093"/>
                <a:gd name="adj2" fmla="val 100000"/>
              </a:avLst>
            </a:prstGeom>
            <a:solidFill>
              <a:srgbClr val="FF3399"/>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226" name="Rectangle 50"/>
            <p:cNvSpPr>
              <a:spLocks noChangeArrowheads="1"/>
            </p:cNvSpPr>
            <p:nvPr/>
          </p:nvSpPr>
          <p:spPr bwMode="auto">
            <a:xfrm rot="5400000">
              <a:off x="3911" y="1962"/>
              <a:ext cx="48" cy="96"/>
            </a:xfrm>
            <a:prstGeom prst="rect">
              <a:avLst/>
            </a:prstGeom>
            <a:solidFill>
              <a:srgbClr val="FF3399"/>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227" name="Rectangle 51"/>
            <p:cNvSpPr>
              <a:spLocks noChangeArrowheads="1"/>
            </p:cNvSpPr>
            <p:nvPr/>
          </p:nvSpPr>
          <p:spPr bwMode="auto">
            <a:xfrm rot="5400000">
              <a:off x="3911" y="1789"/>
              <a:ext cx="48" cy="96"/>
            </a:xfrm>
            <a:prstGeom prst="rect">
              <a:avLst/>
            </a:prstGeom>
            <a:solidFill>
              <a:srgbClr val="FF3399"/>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228" name="Rectangle 52"/>
            <p:cNvSpPr>
              <a:spLocks noChangeArrowheads="1"/>
            </p:cNvSpPr>
            <p:nvPr/>
          </p:nvSpPr>
          <p:spPr bwMode="auto">
            <a:xfrm rot="5400000">
              <a:off x="3911" y="1703"/>
              <a:ext cx="48" cy="96"/>
            </a:xfrm>
            <a:prstGeom prst="rect">
              <a:avLst/>
            </a:prstGeom>
            <a:solidFill>
              <a:srgbClr val="FF3399"/>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229" name="Rectangle 53"/>
            <p:cNvSpPr>
              <a:spLocks noChangeArrowheads="1"/>
            </p:cNvSpPr>
            <p:nvPr/>
          </p:nvSpPr>
          <p:spPr bwMode="auto">
            <a:xfrm rot="5400000">
              <a:off x="3911" y="1875"/>
              <a:ext cx="48" cy="96"/>
            </a:xfrm>
            <a:prstGeom prst="rect">
              <a:avLst/>
            </a:prstGeom>
            <a:solidFill>
              <a:srgbClr val="FF3399"/>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78233" name="Text Box 57"/>
          <p:cNvSpPr txBox="1">
            <a:spLocks noChangeArrowheads="1"/>
          </p:cNvSpPr>
          <p:nvPr/>
        </p:nvSpPr>
        <p:spPr bwMode="auto">
          <a:xfrm>
            <a:off x="6494463" y="4425950"/>
            <a:ext cx="274637"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1600" b="0" i="1">
                <a:solidFill>
                  <a:srgbClr val="000099"/>
                </a:solidFill>
                <a:latin typeface="Times New Roman" panose="02020603050405020304" pitchFamily="18" charset="0"/>
              </a:rPr>
              <a:t>y</a:t>
            </a:r>
          </a:p>
        </p:txBody>
      </p:sp>
      <p:grpSp>
        <p:nvGrpSpPr>
          <p:cNvPr id="178234" name="Group 58"/>
          <p:cNvGrpSpPr>
            <a:grpSpLocks/>
          </p:cNvGrpSpPr>
          <p:nvPr/>
        </p:nvGrpSpPr>
        <p:grpSpPr bwMode="auto">
          <a:xfrm>
            <a:off x="6838950" y="4457700"/>
            <a:ext cx="285750" cy="336550"/>
            <a:chOff x="4308" y="2952"/>
            <a:chExt cx="180" cy="212"/>
          </a:xfrm>
        </p:grpSpPr>
        <p:sp>
          <p:nvSpPr>
            <p:cNvPr id="178235" name="Rectangle 59"/>
            <p:cNvSpPr>
              <a:spLocks noChangeArrowheads="1"/>
            </p:cNvSpPr>
            <p:nvPr/>
          </p:nvSpPr>
          <p:spPr bwMode="auto">
            <a:xfrm>
              <a:off x="4432" y="3064"/>
              <a:ext cx="48" cy="96"/>
            </a:xfrm>
            <a:prstGeom prst="rect">
              <a:avLst/>
            </a:prstGeom>
            <a:solidFill>
              <a:srgbClr val="EAEAEA"/>
            </a:soli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236" name="Text Box 60"/>
            <p:cNvSpPr txBox="1">
              <a:spLocks noChangeArrowheads="1"/>
            </p:cNvSpPr>
            <p:nvPr/>
          </p:nvSpPr>
          <p:spPr bwMode="auto">
            <a:xfrm>
              <a:off x="4308" y="2952"/>
              <a:ext cx="180"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1600" b="0" i="1">
                  <a:solidFill>
                    <a:srgbClr val="000099"/>
                  </a:solidFill>
                  <a:latin typeface="Times New Roman" panose="02020603050405020304" pitchFamily="18" charset="0"/>
                </a:rPr>
                <a:t>  </a:t>
              </a:r>
              <a:endParaRPr lang="en-US" altLang="en-US" sz="1600" b="0" baseline="-25000">
                <a:solidFill>
                  <a:srgbClr val="000099"/>
                </a:solidFill>
                <a:latin typeface="Times New Roman" panose="02020603050405020304" pitchFamily="18" charset="0"/>
              </a:endParaRPr>
            </a:p>
          </p:txBody>
        </p:sp>
      </p:grpSp>
      <p:sp>
        <p:nvSpPr>
          <p:cNvPr id="178237" name="Text Box 61"/>
          <p:cNvSpPr txBox="1">
            <a:spLocks noChangeArrowheads="1"/>
          </p:cNvSpPr>
          <p:nvPr/>
        </p:nvSpPr>
        <p:spPr bwMode="auto">
          <a:xfrm>
            <a:off x="3687763" y="4421188"/>
            <a:ext cx="274637"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1600" b="0" i="1">
                <a:solidFill>
                  <a:srgbClr val="000099"/>
                </a:solidFill>
                <a:latin typeface="Times New Roman" panose="02020603050405020304" pitchFamily="18" charset="0"/>
              </a:rPr>
              <a:t>x</a:t>
            </a:r>
          </a:p>
        </p:txBody>
      </p:sp>
      <p:sp>
        <p:nvSpPr>
          <p:cNvPr id="178238" name="Rectangle 62"/>
          <p:cNvSpPr>
            <a:spLocks noChangeArrowheads="1"/>
          </p:cNvSpPr>
          <p:nvPr/>
        </p:nvSpPr>
        <p:spPr bwMode="auto">
          <a:xfrm>
            <a:off x="1905000" y="2819400"/>
            <a:ext cx="6705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alpha val="50000"/>
                    </a:schemeClr>
                  </a:outerShdw>
                </a:effectLst>
              </a14:hiddenEffects>
            </a:ext>
          </a:extLst>
        </p:spPr>
        <p:txBody>
          <a:bodyPr>
            <a:spAutoFit/>
          </a:bodyPr>
          <a:lstStyle>
            <a:lvl1pPr algn="l" rtl="0">
              <a:tabLst>
                <a:tab pos="1481138" algn="r"/>
                <a:tab pos="1595438" algn="l"/>
                <a:tab pos="3081338" algn="l"/>
                <a:tab pos="3721100" algn="l"/>
              </a:tabLst>
              <a:defRPr sz="2400">
                <a:solidFill>
                  <a:schemeClr val="tx1"/>
                </a:solidFill>
                <a:latin typeface="Times New Roman" panose="02020603050405020304" pitchFamily="18" charset="0"/>
                <a:cs typeface="Times New Roman" panose="02020603050405020304" pitchFamily="18" charset="0"/>
              </a:defRPr>
            </a:lvl1pPr>
            <a:lvl2pPr marL="576263" indent="-4763" algn="l" rtl="0">
              <a:tabLst>
                <a:tab pos="1481138" algn="r"/>
                <a:tab pos="1595438" algn="l"/>
                <a:tab pos="3081338" algn="l"/>
                <a:tab pos="3721100" algn="l"/>
              </a:tabLst>
              <a:defRPr sz="2400">
                <a:solidFill>
                  <a:schemeClr val="tx1"/>
                </a:solidFill>
                <a:latin typeface="Times New Roman" panose="02020603050405020304" pitchFamily="18" charset="0"/>
                <a:cs typeface="Times New Roman" panose="02020603050405020304" pitchFamily="18" charset="0"/>
              </a:defRPr>
            </a:lvl2pPr>
            <a:lvl3pPr marL="868363" algn="l" rtl="0">
              <a:tabLst>
                <a:tab pos="1481138" algn="r"/>
                <a:tab pos="1595438" algn="l"/>
                <a:tab pos="3081338" algn="l"/>
                <a:tab pos="3721100" algn="l"/>
              </a:tabLst>
              <a:defRPr sz="2400">
                <a:solidFill>
                  <a:schemeClr val="tx1"/>
                </a:solidFill>
                <a:latin typeface="Times New Roman" panose="02020603050405020304" pitchFamily="18" charset="0"/>
                <a:cs typeface="Times New Roman" panose="02020603050405020304" pitchFamily="18" charset="0"/>
              </a:defRPr>
            </a:lvl3pPr>
            <a:lvl4pPr marL="1149350" algn="l" rtl="0">
              <a:tabLst>
                <a:tab pos="1481138" algn="r"/>
                <a:tab pos="1595438" algn="l"/>
                <a:tab pos="3081338" algn="l"/>
                <a:tab pos="3721100" algn="l"/>
              </a:tabLst>
              <a:defRPr sz="2400">
                <a:solidFill>
                  <a:schemeClr val="tx1"/>
                </a:solidFill>
                <a:latin typeface="Times New Roman" panose="02020603050405020304" pitchFamily="18" charset="0"/>
                <a:cs typeface="Times New Roman" panose="02020603050405020304" pitchFamily="18" charset="0"/>
              </a:defRPr>
            </a:lvl4pPr>
            <a:lvl5pPr marL="2227263" algn="l" rtl="0">
              <a:tabLst>
                <a:tab pos="1481138" algn="r"/>
                <a:tab pos="1595438" algn="l"/>
                <a:tab pos="3081338" algn="l"/>
                <a:tab pos="3721100" algn="l"/>
              </a:tabLst>
              <a:defRPr sz="2400">
                <a:solidFill>
                  <a:schemeClr val="tx1"/>
                </a:solidFill>
                <a:latin typeface="Times New Roman" panose="02020603050405020304" pitchFamily="18" charset="0"/>
                <a:cs typeface="Times New Roman" panose="02020603050405020304" pitchFamily="18" charset="0"/>
              </a:defRPr>
            </a:lvl5pPr>
            <a:lvl6pPr marL="2684463" fontAlgn="base">
              <a:spcBef>
                <a:spcPct val="0"/>
              </a:spcBef>
              <a:spcAft>
                <a:spcPct val="0"/>
              </a:spcAft>
              <a:tabLst>
                <a:tab pos="1481138" algn="r"/>
                <a:tab pos="1595438" algn="l"/>
                <a:tab pos="3081338" algn="l"/>
                <a:tab pos="3721100" algn="l"/>
              </a:tabLst>
              <a:defRPr sz="2400">
                <a:solidFill>
                  <a:schemeClr val="tx1"/>
                </a:solidFill>
                <a:latin typeface="Times New Roman" panose="02020603050405020304" pitchFamily="18" charset="0"/>
                <a:cs typeface="Times New Roman" panose="02020603050405020304" pitchFamily="18" charset="0"/>
              </a:defRPr>
            </a:lvl6pPr>
            <a:lvl7pPr marL="3141663" fontAlgn="base">
              <a:spcBef>
                <a:spcPct val="0"/>
              </a:spcBef>
              <a:spcAft>
                <a:spcPct val="0"/>
              </a:spcAft>
              <a:tabLst>
                <a:tab pos="1481138" algn="r"/>
                <a:tab pos="1595438" algn="l"/>
                <a:tab pos="3081338" algn="l"/>
                <a:tab pos="3721100" algn="l"/>
              </a:tabLst>
              <a:defRPr sz="2400">
                <a:solidFill>
                  <a:schemeClr val="tx1"/>
                </a:solidFill>
                <a:latin typeface="Times New Roman" panose="02020603050405020304" pitchFamily="18" charset="0"/>
                <a:cs typeface="Times New Roman" panose="02020603050405020304" pitchFamily="18" charset="0"/>
              </a:defRPr>
            </a:lvl7pPr>
            <a:lvl8pPr marL="3598863" fontAlgn="base">
              <a:spcBef>
                <a:spcPct val="0"/>
              </a:spcBef>
              <a:spcAft>
                <a:spcPct val="0"/>
              </a:spcAft>
              <a:tabLst>
                <a:tab pos="1481138" algn="r"/>
                <a:tab pos="1595438" algn="l"/>
                <a:tab pos="3081338" algn="l"/>
                <a:tab pos="3721100" algn="l"/>
              </a:tabLst>
              <a:defRPr sz="2400">
                <a:solidFill>
                  <a:schemeClr val="tx1"/>
                </a:solidFill>
                <a:latin typeface="Times New Roman" panose="02020603050405020304" pitchFamily="18" charset="0"/>
                <a:cs typeface="Times New Roman" panose="02020603050405020304" pitchFamily="18" charset="0"/>
              </a:defRPr>
            </a:lvl8pPr>
            <a:lvl9pPr marL="4056063" fontAlgn="base">
              <a:spcBef>
                <a:spcPct val="0"/>
              </a:spcBef>
              <a:spcAft>
                <a:spcPct val="0"/>
              </a:spcAft>
              <a:tabLst>
                <a:tab pos="1481138" algn="r"/>
                <a:tab pos="1595438" algn="l"/>
                <a:tab pos="3081338" algn="l"/>
                <a:tab pos="3721100" algn="l"/>
              </a:tabLst>
              <a:defRPr sz="2400">
                <a:solidFill>
                  <a:schemeClr val="tx1"/>
                </a:solidFill>
                <a:latin typeface="Times New Roman" panose="02020603050405020304" pitchFamily="18" charset="0"/>
                <a:cs typeface="Times New Roman" panose="02020603050405020304" pitchFamily="18" charset="0"/>
              </a:defRPr>
            </a:lvl9pPr>
          </a:lstStyle>
          <a:p>
            <a:pPr algn="ctr"/>
            <a:r>
              <a:rPr lang="en-US" altLang="en-US" sz="1800" u="sng" dirty="0">
                <a:solidFill>
                  <a:srgbClr val="FFFF00"/>
                </a:solidFill>
                <a:latin typeface="Arial" panose="020B0604020202020204" pitchFamily="34" charset="0"/>
                <a:cs typeface="Arial" panose="020B0604020202020204" pitchFamily="34" charset="0"/>
              </a:rPr>
              <a:t>Generic scheme of a measurement</a:t>
            </a:r>
            <a:endParaRPr lang="en-US" altLang="en-US" sz="2000" b="0" dirty="0">
              <a:solidFill>
                <a:srgbClr val="FFFF00"/>
              </a:solidFill>
              <a:latin typeface="Arial" panose="020B0604020202020204" pitchFamily="34" charset="0"/>
              <a:cs typeface="Arial" panose="020B0604020202020204" pitchFamily="34" charset="0"/>
            </a:endParaRPr>
          </a:p>
        </p:txBody>
      </p:sp>
      <p:sp>
        <p:nvSpPr>
          <p:cNvPr id="178242" name="Rectangle 66"/>
          <p:cNvSpPr>
            <a:spLocks noChangeArrowheads="1"/>
          </p:cNvSpPr>
          <p:nvPr/>
        </p:nvSpPr>
        <p:spPr bwMode="auto">
          <a:xfrm>
            <a:off x="4019550" y="4495800"/>
            <a:ext cx="257175" cy="223838"/>
          </a:xfrm>
          <a:prstGeom prst="rect">
            <a:avLst/>
          </a:prstGeom>
          <a:solidFill>
            <a:srgbClr val="FFCCFF"/>
          </a:solidFill>
          <a:ln>
            <a:noFill/>
          </a:ln>
          <a:effectLst/>
          <a:extLst>
            <a:ext uri="{91240B29-F687-4F45-9708-019B960494DF}">
              <a14:hiddenLine xmlns="" xmlns:a14="http://schemas.microsoft.com/office/drawing/2010/main" w="12700">
                <a:solidFill>
                  <a:srgbClr val="000099"/>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178244" name="Rectangle 68"/>
          <p:cNvSpPr>
            <a:spLocks noChangeArrowheads="1"/>
          </p:cNvSpPr>
          <p:nvPr/>
        </p:nvSpPr>
        <p:spPr bwMode="auto">
          <a:xfrm>
            <a:off x="6824663" y="4514850"/>
            <a:ext cx="242887" cy="223838"/>
          </a:xfrm>
          <a:prstGeom prst="rect">
            <a:avLst/>
          </a:prstGeom>
          <a:solidFill>
            <a:srgbClr val="FFCCFF"/>
          </a:solidFill>
          <a:ln>
            <a:noFill/>
          </a:ln>
          <a:effectLst/>
          <a:extLst>
            <a:ext uri="{91240B29-F687-4F45-9708-019B960494DF}">
              <a14:hiddenLine xmlns="" xmlns:a14="http://schemas.microsoft.com/office/drawing/2010/main" w="12700">
                <a:solidFill>
                  <a:srgbClr val="000099"/>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grpSp>
        <p:nvGrpSpPr>
          <p:cNvPr id="178230" name="Group 54"/>
          <p:cNvGrpSpPr>
            <a:grpSpLocks/>
          </p:cNvGrpSpPr>
          <p:nvPr/>
        </p:nvGrpSpPr>
        <p:grpSpPr bwMode="auto">
          <a:xfrm>
            <a:off x="3694113" y="4419600"/>
            <a:ext cx="3441700" cy="347663"/>
            <a:chOff x="2327" y="2928"/>
            <a:chExt cx="2168" cy="219"/>
          </a:xfrm>
        </p:grpSpPr>
        <p:sp>
          <p:nvSpPr>
            <p:cNvPr id="178231" name="Text Box 55"/>
            <p:cNvSpPr txBox="1">
              <a:spLocks noChangeArrowheads="1"/>
            </p:cNvSpPr>
            <p:nvPr/>
          </p:nvSpPr>
          <p:spPr bwMode="auto">
            <a:xfrm>
              <a:off x="4094" y="2928"/>
              <a:ext cx="401"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1600" b="0" i="1">
                  <a:solidFill>
                    <a:srgbClr val="000099"/>
                  </a:solidFill>
                  <a:latin typeface="Times New Roman" panose="02020603050405020304" pitchFamily="18" charset="0"/>
                </a:rPr>
                <a:t>  +</a:t>
              </a:r>
              <a:r>
                <a:rPr lang="en-US" altLang="en-US" sz="1600" b="0">
                  <a:solidFill>
                    <a:srgbClr val="000099"/>
                  </a:solidFill>
                  <a:latin typeface="Symbol" panose="05050102010706020507" pitchFamily="18" charset="2"/>
                </a:rPr>
                <a:t>D</a:t>
              </a:r>
              <a:r>
                <a:rPr lang="en-US" altLang="en-US" sz="1600" b="0" i="1">
                  <a:solidFill>
                    <a:srgbClr val="000099"/>
                  </a:solidFill>
                  <a:latin typeface="Times New Roman" panose="02020603050405020304" pitchFamily="18" charset="0"/>
                </a:rPr>
                <a:t>y</a:t>
              </a:r>
            </a:p>
          </p:txBody>
        </p:sp>
        <p:sp>
          <p:nvSpPr>
            <p:cNvPr id="178232" name="Text Box 56"/>
            <p:cNvSpPr txBox="1">
              <a:spLocks noChangeArrowheads="1"/>
            </p:cNvSpPr>
            <p:nvPr/>
          </p:nvSpPr>
          <p:spPr bwMode="auto">
            <a:xfrm>
              <a:off x="2327" y="2935"/>
              <a:ext cx="415"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1600" b="0" i="1">
                  <a:solidFill>
                    <a:srgbClr val="000099"/>
                  </a:solidFill>
                  <a:latin typeface="Times New Roman" panose="02020603050405020304" pitchFamily="18" charset="0"/>
                </a:rPr>
                <a:t>  +</a:t>
              </a:r>
              <a:r>
                <a:rPr lang="en-US" altLang="en-US" sz="1600" b="0">
                  <a:solidFill>
                    <a:srgbClr val="000099"/>
                  </a:solidFill>
                  <a:latin typeface="Symbol" panose="05050102010706020507" pitchFamily="18" charset="2"/>
                </a:rPr>
                <a:t>D</a:t>
              </a:r>
              <a:r>
                <a:rPr lang="en-US" altLang="en-US" sz="700" b="0">
                  <a:solidFill>
                    <a:srgbClr val="000099"/>
                  </a:solidFill>
                  <a:latin typeface="Symbol" panose="05050102010706020507" pitchFamily="18" charset="2"/>
                </a:rPr>
                <a:t> </a:t>
              </a:r>
              <a:r>
                <a:rPr lang="en-US" altLang="en-US" sz="1600" b="0" i="1">
                  <a:solidFill>
                    <a:srgbClr val="000099"/>
                  </a:solidFill>
                  <a:latin typeface="Times New Roman" panose="02020603050405020304" pitchFamily="18" charset="0"/>
                </a:rPr>
                <a:t>x</a:t>
              </a:r>
            </a:p>
          </p:txBody>
        </p:sp>
      </p:grpSp>
      <p:sp>
        <p:nvSpPr>
          <p:cNvPr id="178245" name="Rectangle 69"/>
          <p:cNvSpPr>
            <a:spLocks noChangeArrowheads="1"/>
          </p:cNvSpPr>
          <p:nvPr/>
        </p:nvSpPr>
        <p:spPr bwMode="auto">
          <a:xfrm>
            <a:off x="5410200" y="3962400"/>
            <a:ext cx="1905000" cy="304800"/>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63500" dir="3187806" algn="ctr" rotWithShape="0">
                    <a:srgbClr val="777777"/>
                  </a:outerShdw>
                </a:effectLst>
              </a14:hiddenEffects>
            </a:ext>
          </a:extLst>
        </p:spPr>
        <p:txBody>
          <a:bodyPr wrap="none" anchor="ctr"/>
          <a:lstStyle/>
          <a:p>
            <a:r>
              <a:rPr lang="en-US" altLang="en-US" sz="1400" b="0" i="1" u="sng">
                <a:solidFill>
                  <a:srgbClr val="000099"/>
                </a:solidFill>
                <a:latin typeface="Arial" panose="020B0604020202020204" pitchFamily="34" charset="0"/>
                <a:cs typeface="Arial" panose="020B0604020202020204" pitchFamily="34" charset="0"/>
              </a:rPr>
              <a:t>Influence</a:t>
            </a:r>
          </a:p>
        </p:txBody>
      </p:sp>
    </p:spTree>
    <p:extLst>
      <p:ext uri="{BB962C8B-B14F-4D97-AF65-F5344CB8AC3E}">
        <p14:creationId xmlns="" xmlns:p14="http://schemas.microsoft.com/office/powerpoint/2010/main" val="2732659908"/>
      </p:ext>
    </p:extLst>
  </p:cSld>
  <p:clrMapOvr>
    <a:masterClrMapping/>
  </p:clrMapOvr>
  <p:transition advClick="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a:extLst>
            <a:ext uri="{91240B29-F687-4F45-9708-019B960494DF}">
              <a14:hiddenLine xmlns="" xmlns:a14="http://schemas.microsoft.com/office/drawing/2010/main" w="9525">
                <a:solidFill>
                  <a:srgbClr val="000000"/>
                </a:solidFill>
                <a:miter lim="800000"/>
                <a:headEnd/>
                <a:tailEnd/>
              </a14:hiddenLine>
            </a:ext>
          </a:extLst>
        </p:spPr>
        <p:txBody>
          <a:bodyPr vert="horz" lIns="0" tIns="0" rIns="0" bIns="0" rtlCol="0" anchor="t">
            <a:noAutofit/>
          </a:bodyPr>
          <a:lstStyle/>
          <a:p>
            <a:pPr>
              <a:tabLst>
                <a:tab pos="656650" algn="l"/>
                <a:tab pos="1313299" algn="l"/>
                <a:tab pos="1969949" algn="l"/>
                <a:tab pos="2626599" algn="l"/>
                <a:tab pos="3283248" algn="l"/>
                <a:tab pos="3939898" algn="l"/>
                <a:tab pos="4595108" algn="l"/>
                <a:tab pos="5253198" algn="l"/>
                <a:tab pos="5909847" algn="l"/>
                <a:tab pos="6565057" algn="l"/>
                <a:tab pos="7221707" algn="l"/>
              </a:tabLst>
            </a:pPr>
            <a:r>
              <a:rPr lang="en-GB" altLang="en-US"/>
              <a:t>Thermal radiation</a:t>
            </a:r>
          </a:p>
        </p:txBody>
      </p:sp>
      <p:sp>
        <p:nvSpPr>
          <p:cNvPr id="9218" name="Rectangle 2"/>
          <p:cNvSpPr>
            <a:spLocks noGrp="1" noChangeArrowheads="1"/>
          </p:cNvSpPr>
          <p:nvPr>
            <p:ph type="body" idx="1"/>
          </p:nvPr>
        </p:nvSpPr>
        <p:spPr>
          <a:ln/>
          <a:extLst>
            <a:ext uri="{91240B29-F687-4F45-9708-019B960494DF}">
              <a14:hiddenLine xmlns="" xmlns:a14="http://schemas.microsoft.com/office/drawing/2010/main" w="9525">
                <a:solidFill>
                  <a:srgbClr val="000000"/>
                </a:solidFill>
                <a:miter lim="800000"/>
                <a:headEnd/>
                <a:tailEnd/>
              </a14:hiddenLine>
            </a:ext>
          </a:extLst>
        </p:spPr>
        <p:txBody>
          <a:bodyPr vert="horz" lIns="0" tIns="0" rIns="0" bIns="0" rtlCol="0">
            <a:normAutofit/>
          </a:bodyPr>
          <a:lstStyle/>
          <a:p>
            <a:pPr>
              <a:tabLst>
                <a:tab pos="656650" algn="l"/>
                <a:tab pos="1313299" algn="l"/>
                <a:tab pos="1969949" algn="l"/>
                <a:tab pos="2626599" algn="l"/>
                <a:tab pos="3283248" algn="l"/>
                <a:tab pos="3939898" algn="l"/>
                <a:tab pos="4595108" algn="l"/>
                <a:tab pos="5253198" algn="l"/>
                <a:tab pos="5909847" algn="l"/>
                <a:tab pos="6565057" algn="l"/>
                <a:tab pos="7221707" algn="l"/>
              </a:tabLst>
            </a:pPr>
            <a:r>
              <a:rPr lang="en-GB" altLang="en-US"/>
              <a:t>Waves can be characterized by their intensities and wavelengths</a:t>
            </a:r>
          </a:p>
          <a:p>
            <a:pPr lvl="1">
              <a:tabLst>
                <a:tab pos="656650" algn="l"/>
                <a:tab pos="1313299" algn="l"/>
                <a:tab pos="1969949" algn="l"/>
                <a:tab pos="2626599" algn="l"/>
                <a:tab pos="3283248" algn="l"/>
                <a:tab pos="3939898" algn="l"/>
                <a:tab pos="4595108" algn="l"/>
                <a:tab pos="5253198" algn="l"/>
                <a:tab pos="5909847" algn="l"/>
                <a:tab pos="6565057" algn="l"/>
                <a:tab pos="7221707" algn="l"/>
              </a:tabLst>
            </a:pPr>
            <a:r>
              <a:rPr lang="en-GB" altLang="en-US"/>
              <a:t>The hotter the object:</a:t>
            </a:r>
          </a:p>
          <a:p>
            <a:pPr lvl="2">
              <a:tabLst>
                <a:tab pos="656650" algn="l"/>
                <a:tab pos="1313299" algn="l"/>
                <a:tab pos="1969949" algn="l"/>
                <a:tab pos="2626599" algn="l"/>
                <a:tab pos="3283248" algn="l"/>
                <a:tab pos="3939898" algn="l"/>
                <a:tab pos="4595108" algn="l"/>
                <a:tab pos="5253198" algn="l"/>
                <a:tab pos="5909847" algn="l"/>
                <a:tab pos="6565057" algn="l"/>
                <a:tab pos="7221707" algn="l"/>
              </a:tabLst>
            </a:pPr>
            <a:r>
              <a:rPr lang="en-GB" altLang="en-US"/>
              <a:t>the shorter the wavelength</a:t>
            </a:r>
          </a:p>
          <a:p>
            <a:pPr lvl="2">
              <a:tabLst>
                <a:tab pos="656650" algn="l"/>
                <a:tab pos="1313299" algn="l"/>
                <a:tab pos="1969949" algn="l"/>
                <a:tab pos="2626599" algn="l"/>
                <a:tab pos="3283248" algn="l"/>
                <a:tab pos="3939898" algn="l"/>
                <a:tab pos="4595108" algn="l"/>
                <a:tab pos="5253198" algn="l"/>
                <a:tab pos="5909847" algn="l"/>
                <a:tab pos="6565057" algn="l"/>
                <a:tab pos="7221707" algn="l"/>
              </a:tabLst>
            </a:pPr>
            <a:r>
              <a:rPr lang="en-GB" altLang="en-US"/>
              <a:t>the more emitted light</a:t>
            </a:r>
          </a:p>
          <a:p>
            <a:pPr>
              <a:tabLst>
                <a:tab pos="656650" algn="l"/>
                <a:tab pos="1313299" algn="l"/>
                <a:tab pos="1969949" algn="l"/>
                <a:tab pos="2626599" algn="l"/>
                <a:tab pos="3283248" algn="l"/>
                <a:tab pos="3939898" algn="l"/>
                <a:tab pos="4595108" algn="l"/>
                <a:tab pos="5253198" algn="l"/>
                <a:tab pos="5909847" algn="l"/>
                <a:tab pos="6565057" algn="l"/>
                <a:tab pos="7221707" algn="l"/>
              </a:tabLst>
            </a:pPr>
            <a:r>
              <a:rPr lang="en-GB" altLang="en-US"/>
              <a:t>Wien's law:</a:t>
            </a:r>
          </a:p>
        </p:txBody>
      </p:sp>
      <p:graphicFrame>
        <p:nvGraphicFramePr>
          <p:cNvPr id="9220" name="Object 4"/>
          <p:cNvGraphicFramePr>
            <a:graphicFrameLocks noChangeAspect="1"/>
          </p:cNvGraphicFramePr>
          <p:nvPr>
            <p:ph sz="half" idx="4294967295"/>
          </p:nvPr>
        </p:nvGraphicFramePr>
        <p:xfrm>
          <a:off x="7715520" y="2498761"/>
          <a:ext cx="1428480" cy="2697120"/>
        </p:xfrm>
        <a:graphic>
          <a:graphicData uri="http://schemas.openxmlformats.org/presentationml/2006/ole">
            <p:oleObj spid="_x0000_s2050" name="Kaava" r:id="rId4" imgW="114151" imgH="215619" progId="Equation.3">
              <p:embed/>
            </p:oleObj>
          </a:graphicData>
        </a:graphic>
      </p:graphicFrame>
      <p:sp>
        <p:nvSpPr>
          <p:cNvPr id="9223" name="Rectangle 7"/>
          <p:cNvSpPr>
            <a:spLocks noChangeArrowheads="1"/>
          </p:cNvSpPr>
          <p:nvPr/>
        </p:nvSpPr>
        <p:spPr bwMode="auto">
          <a:xfrm>
            <a:off x="1" y="-171449"/>
            <a:ext cx="184731" cy="3436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sz="1633"/>
          </a:p>
        </p:txBody>
      </p:sp>
      <p:sp>
        <p:nvSpPr>
          <p:cNvPr id="9225" name="Rectangle 9"/>
          <p:cNvSpPr>
            <a:spLocks noChangeArrowheads="1"/>
          </p:cNvSpPr>
          <p:nvPr/>
        </p:nvSpPr>
        <p:spPr bwMode="auto">
          <a:xfrm>
            <a:off x="1" y="-171449"/>
            <a:ext cx="184731" cy="3436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sz="1633"/>
          </a:p>
        </p:txBody>
      </p:sp>
      <p:sp>
        <p:nvSpPr>
          <p:cNvPr id="9227" name="Rectangle 11"/>
          <p:cNvSpPr>
            <a:spLocks noChangeArrowheads="1"/>
          </p:cNvSpPr>
          <p:nvPr/>
        </p:nvSpPr>
        <p:spPr bwMode="auto">
          <a:xfrm>
            <a:off x="1" y="3153511"/>
            <a:ext cx="184731" cy="3436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sz="1633"/>
          </a:p>
        </p:txBody>
      </p:sp>
      <p:graphicFrame>
        <p:nvGraphicFramePr>
          <p:cNvPr id="9226" name="Object 10"/>
          <p:cNvGraphicFramePr>
            <a:graphicFrameLocks noChangeAspect="1"/>
          </p:cNvGraphicFramePr>
          <p:nvPr/>
        </p:nvGraphicFramePr>
        <p:xfrm>
          <a:off x="2678400" y="5061961"/>
          <a:ext cx="3461760" cy="624960"/>
        </p:xfrm>
        <a:graphic>
          <a:graphicData uri="http://schemas.openxmlformats.org/presentationml/2006/ole">
            <p:oleObj spid="_x0000_s2051" name="Kaava" r:id="rId5" imgW="1270000" imgH="228600" progId="Equation.3">
              <p:embed/>
            </p:oleObj>
          </a:graphicData>
        </a:graphic>
      </p:graphicFrame>
      <p:sp>
        <p:nvSpPr>
          <p:cNvPr id="9228" name="Rectangle 12"/>
          <p:cNvSpPr>
            <a:spLocks noChangeArrowheads="1"/>
          </p:cNvSpPr>
          <p:nvPr/>
        </p:nvSpPr>
        <p:spPr bwMode="auto">
          <a:xfrm>
            <a:off x="2547361" y="4801320"/>
            <a:ext cx="3788640" cy="117504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sz="1633"/>
          </a:p>
        </p:txBody>
      </p:sp>
    </p:spTree>
    <p:extLst>
      <p:ext uri="{BB962C8B-B14F-4D97-AF65-F5344CB8AC3E}">
        <p14:creationId xmlns="" xmlns:p14="http://schemas.microsoft.com/office/powerpoint/2010/main" val="3381354621"/>
      </p:ext>
    </p:extLst>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920" y="275401"/>
            <a:ext cx="8231040" cy="1146240"/>
          </a:xfrm>
          <a:ln/>
          <a:extLst>
            <a:ext uri="{91240B29-F687-4F45-9708-019B960494DF}">
              <a14:hiddenLine xmlns="" xmlns:a14="http://schemas.microsoft.com/office/drawing/2010/main" w="9525">
                <a:solidFill>
                  <a:srgbClr val="000000"/>
                </a:solidFill>
                <a:miter lim="800000"/>
                <a:headEnd/>
                <a:tailEnd/>
              </a14:hiddenLine>
            </a:ext>
          </a:extLst>
        </p:spPr>
        <p:txBody>
          <a:bodyPr vert="horz" lIns="0" tIns="0" rIns="0" bIns="0" rtlCol="0" anchor="t">
            <a:noAutofit/>
          </a:bodyPr>
          <a:lstStyle/>
          <a:p>
            <a:pPr>
              <a:tabLst>
                <a:tab pos="656650" algn="l"/>
                <a:tab pos="1313299" algn="l"/>
                <a:tab pos="1969949" algn="l"/>
                <a:tab pos="2626599" algn="l"/>
                <a:tab pos="3283248" algn="l"/>
                <a:tab pos="3939898" algn="l"/>
                <a:tab pos="4595108" algn="l"/>
                <a:tab pos="5253198" algn="l"/>
                <a:tab pos="5909847" algn="l"/>
                <a:tab pos="6565057" algn="l"/>
                <a:tab pos="7221707" algn="l"/>
              </a:tabLst>
            </a:pPr>
            <a:r>
              <a:rPr lang="en-GB" altLang="en-US"/>
              <a:t>Planck's law</a:t>
            </a:r>
          </a:p>
        </p:txBody>
      </p:sp>
      <p:sp>
        <p:nvSpPr>
          <p:cNvPr id="10242" name="Rectangle 2"/>
          <p:cNvSpPr>
            <a:spLocks noGrp="1" noChangeArrowheads="1"/>
          </p:cNvSpPr>
          <p:nvPr>
            <p:ph type="body" idx="1"/>
          </p:nvPr>
        </p:nvSpPr>
        <p:spPr>
          <a:xfrm>
            <a:off x="1045441" y="2360521"/>
            <a:ext cx="4017600" cy="4497120"/>
          </a:xfrm>
          <a:ln/>
          <a:extLst>
            <a:ext uri="{91240B29-F687-4F45-9708-019B960494DF}">
              <a14:hiddenLine xmlns="" xmlns:a14="http://schemas.microsoft.com/office/drawing/2010/main" w="9525">
                <a:solidFill>
                  <a:srgbClr val="000000"/>
                </a:solidFill>
                <a:miter lim="800000"/>
                <a:headEnd/>
                <a:tailEnd/>
              </a14:hiddenLine>
            </a:ext>
          </a:extLst>
        </p:spPr>
        <p:txBody>
          <a:bodyPr vert="horz" lIns="0" tIns="0" rIns="0" bIns="0" rtlCol="0">
            <a:normAutofit/>
          </a:bodyPr>
          <a:lstStyle/>
          <a:p>
            <a:pPr>
              <a:buNone/>
              <a:tabLst>
                <a:tab pos="656650" algn="l"/>
                <a:tab pos="1313299" algn="l"/>
                <a:tab pos="1969949" algn="l"/>
                <a:tab pos="2626599" algn="l"/>
                <a:tab pos="3283248" algn="l"/>
              </a:tabLst>
            </a:pPr>
            <a:r>
              <a:rPr lang="en-GB" altLang="en-US"/>
              <a:t>  </a:t>
            </a:r>
          </a:p>
        </p:txBody>
      </p:sp>
      <p:pic>
        <p:nvPicPr>
          <p:cNvPr id="10243" name="Picture 3"/>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963681" y="1902601"/>
            <a:ext cx="3559680" cy="4337280"/>
          </a:xfrm>
          <a:prstGeom prst="rect">
            <a:avLst/>
          </a:prstGeom>
          <a:noFill/>
          <a:extLst>
            <a:ext uri="{909E8E84-426E-40DD-AFC4-6F175D3DCCD1}">
              <a14:hiddenFill xmlns="" xmlns:a14="http://schemas.microsoft.com/office/drawing/2010/main">
                <a:blipFill dpi="0" rotWithShape="0">
                  <a:blip/>
                  <a:srcRect/>
                  <a:stretch>
                    <a:fillRect/>
                  </a:stretch>
                </a:blipFill>
              </a14:hiddenFill>
            </a:ext>
          </a:extLst>
        </p:spPr>
      </p:pic>
      <p:sp>
        <p:nvSpPr>
          <p:cNvPr id="10244" name="Rectangle 4"/>
          <p:cNvSpPr>
            <a:spLocks noGrp="1" noChangeArrowheads="1" noTextEdit="1"/>
          </p:cNvSpPr>
          <p:nvPr>
            <p:ph type="chart" idx="2"/>
          </p:nvPr>
        </p:nvSpPr>
        <p:spPr>
          <a:xfrm>
            <a:off x="4671361" y="1906920"/>
            <a:ext cx="3811680" cy="4320000"/>
          </a:xfrm>
        </p:spPr>
      </p:sp>
      <p:sp>
        <p:nvSpPr>
          <p:cNvPr id="10247" name="Rectangle 7"/>
          <p:cNvSpPr>
            <a:spLocks noChangeArrowheads="1"/>
          </p:cNvSpPr>
          <p:nvPr/>
        </p:nvSpPr>
        <p:spPr bwMode="auto">
          <a:xfrm>
            <a:off x="1" y="3015271"/>
            <a:ext cx="184731" cy="3436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sz="1633"/>
          </a:p>
        </p:txBody>
      </p:sp>
      <p:graphicFrame>
        <p:nvGraphicFramePr>
          <p:cNvPr id="10246" name="Object 6"/>
          <p:cNvGraphicFramePr>
            <a:graphicFrameLocks noChangeAspect="1"/>
          </p:cNvGraphicFramePr>
          <p:nvPr/>
        </p:nvGraphicFramePr>
        <p:xfrm>
          <a:off x="652321" y="2056680"/>
          <a:ext cx="3035520" cy="1370880"/>
        </p:xfrm>
        <a:graphic>
          <a:graphicData uri="http://schemas.openxmlformats.org/presentationml/2006/ole">
            <p:oleObj spid="_x0000_s3074" name="Kaava" r:id="rId5" imgW="1155700" imgH="520700" progId="Equation.3">
              <p:embed/>
            </p:oleObj>
          </a:graphicData>
        </a:graphic>
      </p:graphicFrame>
      <p:sp>
        <p:nvSpPr>
          <p:cNvPr id="10248" name="Rectangle 8"/>
          <p:cNvSpPr>
            <a:spLocks noChangeArrowheads="1"/>
          </p:cNvSpPr>
          <p:nvPr/>
        </p:nvSpPr>
        <p:spPr bwMode="auto">
          <a:xfrm>
            <a:off x="391681" y="1860841"/>
            <a:ext cx="3722400" cy="182880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sz="1633"/>
          </a:p>
        </p:txBody>
      </p:sp>
      <p:sp>
        <p:nvSpPr>
          <p:cNvPr id="10249" name="Text Box 9"/>
          <p:cNvSpPr txBox="1">
            <a:spLocks noChangeArrowheads="1"/>
          </p:cNvSpPr>
          <p:nvPr/>
        </p:nvSpPr>
        <p:spPr bwMode="auto">
          <a:xfrm>
            <a:off x="195841" y="3886921"/>
            <a:ext cx="4242240" cy="160005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r>
              <a:rPr lang="fi-FI" altLang="en-US" sz="1633"/>
              <a:t>Magnitude of radiation at particular </a:t>
            </a:r>
          </a:p>
          <a:p>
            <a:r>
              <a:rPr lang="fi-FI" altLang="en-US" sz="1633"/>
              <a:t>wavelength (</a:t>
            </a:r>
            <a:r>
              <a:rPr lang="el-GR" altLang="en-US" sz="1633"/>
              <a:t>λ</a:t>
            </a:r>
            <a:r>
              <a:rPr lang="fi-FI" altLang="en-US" sz="1633"/>
              <a:t>) and particular temperature </a:t>
            </a:r>
          </a:p>
          <a:p>
            <a:r>
              <a:rPr lang="fi-FI" altLang="en-US" sz="1633"/>
              <a:t>(T).</a:t>
            </a:r>
          </a:p>
          <a:p>
            <a:r>
              <a:rPr lang="fi-FI" altLang="en-US" sz="1633"/>
              <a:t>h is Planck’s constant and c speed of light.</a:t>
            </a:r>
            <a:endParaRPr lang="el-GR" altLang="en-US" sz="1633"/>
          </a:p>
        </p:txBody>
      </p:sp>
    </p:spTree>
    <p:extLst>
      <p:ext uri="{BB962C8B-B14F-4D97-AF65-F5344CB8AC3E}">
        <p14:creationId xmlns="" xmlns:p14="http://schemas.microsoft.com/office/powerpoint/2010/main" val="3971438127"/>
      </p:ext>
    </p:extLst>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457920" y="275401"/>
            <a:ext cx="8231040" cy="1146240"/>
          </a:xfrm>
          <a:ln/>
          <a:extLst>
            <a:ext uri="{91240B29-F687-4F45-9708-019B960494DF}">
              <a14:hiddenLine xmlns="" xmlns:a14="http://schemas.microsoft.com/office/drawing/2010/main" w="9525">
                <a:solidFill>
                  <a:srgbClr val="000000"/>
                </a:solidFill>
                <a:miter lim="800000"/>
                <a:headEnd/>
                <a:tailEnd/>
              </a14:hiddenLine>
            </a:ext>
          </a:extLst>
        </p:spPr>
        <p:txBody>
          <a:bodyPr vert="horz" lIns="0" tIns="0" rIns="0" bIns="0" rtlCol="0" anchor="t">
            <a:noAutofit/>
          </a:bodyPr>
          <a:lstStyle/>
          <a:p>
            <a:pPr>
              <a:tabLst>
                <a:tab pos="656650" algn="l"/>
                <a:tab pos="1313299" algn="l"/>
                <a:tab pos="1969949" algn="l"/>
                <a:tab pos="2626599" algn="l"/>
                <a:tab pos="3283248" algn="l"/>
                <a:tab pos="3939898" algn="l"/>
                <a:tab pos="4595108" algn="l"/>
                <a:tab pos="5253198" algn="l"/>
                <a:tab pos="5909847" algn="l"/>
                <a:tab pos="6565057" algn="l"/>
                <a:tab pos="7221707" algn="l"/>
              </a:tabLst>
            </a:pPr>
            <a:r>
              <a:rPr lang="en-GB" altLang="en-US"/>
              <a:t>Blackbody</a:t>
            </a:r>
          </a:p>
        </p:txBody>
      </p:sp>
      <p:sp>
        <p:nvSpPr>
          <p:cNvPr id="11266" name="Rectangle 2"/>
          <p:cNvSpPr>
            <a:spLocks noGrp="1" noChangeArrowheads="1"/>
          </p:cNvSpPr>
          <p:nvPr>
            <p:ph type="body" idx="1"/>
          </p:nvPr>
        </p:nvSpPr>
        <p:spPr>
          <a:xfrm>
            <a:off x="457920" y="1600201"/>
            <a:ext cx="8231040" cy="4497120"/>
          </a:xfrm>
          <a:ln/>
          <a:extLst>
            <a:ext uri="{91240B29-F687-4F45-9708-019B960494DF}">
              <a14:hiddenLine xmlns="" xmlns:a14="http://schemas.microsoft.com/office/drawing/2010/main" w="9525">
                <a:solidFill>
                  <a:srgbClr val="000000"/>
                </a:solidFill>
                <a:miter lim="800000"/>
                <a:headEnd/>
                <a:tailEnd/>
              </a14:hiddenLine>
            </a:ext>
          </a:extLst>
        </p:spPr>
        <p:txBody>
          <a:bodyPr vert="horz" lIns="0" tIns="0" rIns="0" bIns="0" rtlCol="0">
            <a:normAutofit/>
          </a:bodyPr>
          <a:lstStyle/>
          <a:p>
            <a:pPr>
              <a:tabLst>
                <a:tab pos="656650" algn="l"/>
                <a:tab pos="1313299" algn="l"/>
                <a:tab pos="1969949" algn="l"/>
                <a:tab pos="2626599" algn="l"/>
                <a:tab pos="3283248" algn="l"/>
                <a:tab pos="3939898" algn="l"/>
                <a:tab pos="4595108" algn="l"/>
                <a:tab pos="5253198" algn="l"/>
                <a:tab pos="5909847" algn="l"/>
                <a:tab pos="6565057" algn="l"/>
                <a:tab pos="7221707" algn="l"/>
              </a:tabLst>
            </a:pPr>
            <a:r>
              <a:rPr lang="en-GB" altLang="en-US"/>
              <a:t>An ideal emitter of electromagnetic radiation</a:t>
            </a:r>
          </a:p>
          <a:p>
            <a:pPr lvl="1">
              <a:tabLst>
                <a:tab pos="656650" algn="l"/>
                <a:tab pos="1313299" algn="l"/>
                <a:tab pos="1969949" algn="l"/>
                <a:tab pos="2626599" algn="l"/>
                <a:tab pos="3283248" algn="l"/>
                <a:tab pos="3939898" algn="l"/>
                <a:tab pos="4595108" algn="l"/>
                <a:tab pos="5253198" algn="l"/>
                <a:tab pos="5909847" algn="l"/>
                <a:tab pos="6565057" algn="l"/>
                <a:tab pos="7221707" algn="l"/>
              </a:tabLst>
            </a:pPr>
            <a:r>
              <a:rPr lang="en-GB" altLang="en-US"/>
              <a:t>opaque</a:t>
            </a:r>
          </a:p>
          <a:p>
            <a:pPr lvl="1">
              <a:tabLst>
                <a:tab pos="656650" algn="l"/>
                <a:tab pos="1313299" algn="l"/>
                <a:tab pos="1969949" algn="l"/>
                <a:tab pos="2626599" algn="l"/>
                <a:tab pos="3283248" algn="l"/>
                <a:tab pos="3939898" algn="l"/>
                <a:tab pos="4595108" algn="l"/>
                <a:tab pos="5253198" algn="l"/>
                <a:tab pos="5909847" algn="l"/>
                <a:tab pos="6565057" algn="l"/>
                <a:tab pos="7221707" algn="l"/>
              </a:tabLst>
            </a:pPr>
            <a:r>
              <a:rPr lang="en-GB" altLang="en-US"/>
              <a:t>non-reflective</a:t>
            </a:r>
          </a:p>
          <a:p>
            <a:pPr lvl="1">
              <a:tabLst>
                <a:tab pos="656650" algn="l"/>
                <a:tab pos="1313299" algn="l"/>
                <a:tab pos="1969949" algn="l"/>
                <a:tab pos="2626599" algn="l"/>
                <a:tab pos="3283248" algn="l"/>
                <a:tab pos="3939898" algn="l"/>
                <a:tab pos="4595108" algn="l"/>
                <a:tab pos="5253198" algn="l"/>
                <a:tab pos="5909847" algn="l"/>
                <a:tab pos="6565057" algn="l"/>
                <a:tab pos="7221707" algn="l"/>
              </a:tabLst>
            </a:pPr>
            <a:r>
              <a:rPr lang="en-GB" altLang="en-US"/>
              <a:t>for practical blackbodies </a:t>
            </a:r>
            <a:r>
              <a:rPr lang="el-GR" altLang="en-US"/>
              <a:t>ε</a:t>
            </a:r>
            <a:r>
              <a:rPr lang="fi-FI" altLang="en-US"/>
              <a:t> = 0.9</a:t>
            </a:r>
            <a:endParaRPr lang="el-GR" altLang="en-US"/>
          </a:p>
          <a:p>
            <a:pPr>
              <a:tabLst>
                <a:tab pos="656650" algn="l"/>
                <a:tab pos="1313299" algn="l"/>
                <a:tab pos="1969949" algn="l"/>
                <a:tab pos="2626599" algn="l"/>
                <a:tab pos="3283248" algn="l"/>
                <a:tab pos="3939898" algn="l"/>
                <a:tab pos="4595108" algn="l"/>
                <a:tab pos="5253198" algn="l"/>
                <a:tab pos="5909847" algn="l"/>
                <a:tab pos="6565057" algn="l"/>
                <a:tab pos="7221707" algn="l"/>
              </a:tabLst>
            </a:pPr>
            <a:r>
              <a:rPr lang="en-GB" altLang="en-US"/>
              <a:t>Cavity effect</a:t>
            </a:r>
          </a:p>
          <a:p>
            <a:pPr lvl="1">
              <a:tabLst>
                <a:tab pos="656650" algn="l"/>
                <a:tab pos="1313299" algn="l"/>
                <a:tab pos="1969949" algn="l"/>
                <a:tab pos="2626599" algn="l"/>
                <a:tab pos="3283248" algn="l"/>
                <a:tab pos="3939898" algn="l"/>
                <a:tab pos="4595108" algn="l"/>
                <a:tab pos="5253198" algn="l"/>
                <a:tab pos="5909847" algn="l"/>
                <a:tab pos="6565057" algn="l"/>
                <a:tab pos="7221707" algn="l"/>
              </a:tabLst>
            </a:pPr>
            <a:r>
              <a:rPr lang="en-GB" altLang="en-US"/>
              <a:t>em-radiation measured from a cavity of an object</a:t>
            </a:r>
          </a:p>
        </p:txBody>
      </p:sp>
    </p:spTree>
    <p:extLst>
      <p:ext uri="{BB962C8B-B14F-4D97-AF65-F5344CB8AC3E}">
        <p14:creationId xmlns="" xmlns:p14="http://schemas.microsoft.com/office/powerpoint/2010/main" val="2963286151"/>
      </p:ext>
    </p:extLst>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defTabSz="829452"/>
            <a:r>
              <a:rPr lang="fi-FI" altLang="en-US"/>
              <a:t>Cavity effect</a:t>
            </a:r>
          </a:p>
        </p:txBody>
      </p:sp>
      <p:sp>
        <p:nvSpPr>
          <p:cNvPr id="34819" name="Rectangle 3"/>
          <p:cNvSpPr>
            <a:spLocks noGrp="1" noChangeArrowheads="1"/>
          </p:cNvSpPr>
          <p:nvPr>
            <p:ph type="body" idx="1"/>
          </p:nvPr>
        </p:nvSpPr>
        <p:spPr/>
        <p:txBody>
          <a:bodyPr/>
          <a:lstStyle/>
          <a:p>
            <a:pPr marL="311045" indent="-311045" defTabSz="829452"/>
            <a:r>
              <a:rPr lang="fi-FI" altLang="en-US"/>
              <a:t>Emissivity of the cavity increases and approaches unity</a:t>
            </a:r>
          </a:p>
          <a:p>
            <a:pPr marL="311045" indent="-311045" defTabSz="829452"/>
            <a:r>
              <a:rPr lang="fi-FI" altLang="en-US"/>
              <a:t>According to Stefan-Boltzmann’s law, the ideal emitter’s photon flux from area a is</a:t>
            </a:r>
          </a:p>
          <a:p>
            <a:pPr marL="311045" indent="-311045" defTabSz="829452"/>
            <a:endParaRPr lang="fi-FI" altLang="en-US"/>
          </a:p>
          <a:p>
            <a:pPr marL="311045" indent="-311045" defTabSz="829452"/>
            <a:endParaRPr lang="fi-FI" altLang="en-US"/>
          </a:p>
          <a:p>
            <a:pPr marL="311045" indent="-311045" defTabSz="829452"/>
            <a:r>
              <a:rPr lang="fi-FI" altLang="en-US"/>
              <a:t>In practice:</a:t>
            </a:r>
          </a:p>
          <a:p>
            <a:pPr marL="311045" indent="-311045" defTabSz="829452"/>
            <a:endParaRPr lang="fi-FI" altLang="en-US"/>
          </a:p>
          <a:p>
            <a:pPr marL="311045" indent="-311045" defTabSz="829452"/>
            <a:endParaRPr lang="fi-FI" altLang="en-US"/>
          </a:p>
          <a:p>
            <a:pPr marL="311045" indent="-311045" defTabSz="829452"/>
            <a:endParaRPr lang="fi-FI" altLang="en-US"/>
          </a:p>
        </p:txBody>
      </p:sp>
      <p:sp>
        <p:nvSpPr>
          <p:cNvPr id="34820" name="Rectangle 4"/>
          <p:cNvSpPr>
            <a:spLocks noChangeArrowheads="1"/>
          </p:cNvSpPr>
          <p:nvPr/>
        </p:nvSpPr>
        <p:spPr bwMode="auto">
          <a:xfrm>
            <a:off x="1" y="3137671"/>
            <a:ext cx="184731" cy="3436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sz="1633"/>
          </a:p>
        </p:txBody>
      </p:sp>
      <p:graphicFrame>
        <p:nvGraphicFramePr>
          <p:cNvPr id="34821" name="Object 5"/>
          <p:cNvGraphicFramePr>
            <a:graphicFrameLocks noChangeAspect="1"/>
          </p:cNvGraphicFramePr>
          <p:nvPr/>
        </p:nvGraphicFramePr>
        <p:xfrm>
          <a:off x="2268001" y="4005001"/>
          <a:ext cx="1872000" cy="607680"/>
        </p:xfrm>
        <a:graphic>
          <a:graphicData uri="http://schemas.openxmlformats.org/presentationml/2006/ole">
            <p:oleObj spid="_x0000_s4098" name="Equation" r:id="rId3" imgW="736600" imgH="241300" progId="Equation.3">
              <p:embed/>
            </p:oleObj>
          </a:graphicData>
        </a:graphic>
      </p:graphicFrame>
      <p:sp>
        <p:nvSpPr>
          <p:cNvPr id="34822" name="Rectangle 6"/>
          <p:cNvSpPr>
            <a:spLocks noChangeArrowheads="1"/>
          </p:cNvSpPr>
          <p:nvPr/>
        </p:nvSpPr>
        <p:spPr bwMode="auto">
          <a:xfrm>
            <a:off x="1" y="-171449"/>
            <a:ext cx="184731" cy="3436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sz="1633"/>
          </a:p>
        </p:txBody>
      </p:sp>
      <p:graphicFrame>
        <p:nvGraphicFramePr>
          <p:cNvPr id="34823" name="Object 7"/>
          <p:cNvGraphicFramePr>
            <a:graphicFrameLocks noChangeAspect="1"/>
          </p:cNvGraphicFramePr>
          <p:nvPr/>
        </p:nvGraphicFramePr>
        <p:xfrm>
          <a:off x="2124001" y="5734441"/>
          <a:ext cx="1873440" cy="671040"/>
        </p:xfrm>
        <a:graphic>
          <a:graphicData uri="http://schemas.openxmlformats.org/presentationml/2006/ole">
            <p:oleObj spid="_x0000_s4099" name="Equation" r:id="rId4" imgW="634725" imgH="228501" progId="Equation.3">
              <p:embed/>
            </p:oleObj>
          </a:graphicData>
        </a:graphic>
      </p:graphicFrame>
      <p:sp>
        <p:nvSpPr>
          <p:cNvPr id="34824" name="Rectangle 8"/>
          <p:cNvSpPr>
            <a:spLocks noChangeArrowheads="1"/>
          </p:cNvSpPr>
          <p:nvPr/>
        </p:nvSpPr>
        <p:spPr bwMode="auto">
          <a:xfrm>
            <a:off x="2220481" y="3886921"/>
            <a:ext cx="2155680" cy="91440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sz="1633"/>
          </a:p>
        </p:txBody>
      </p:sp>
      <p:sp>
        <p:nvSpPr>
          <p:cNvPr id="34825" name="Rectangle 9"/>
          <p:cNvSpPr>
            <a:spLocks noChangeArrowheads="1"/>
          </p:cNvSpPr>
          <p:nvPr/>
        </p:nvSpPr>
        <p:spPr bwMode="auto">
          <a:xfrm>
            <a:off x="2155681" y="5715721"/>
            <a:ext cx="1958400" cy="84816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sz="1633"/>
          </a:p>
        </p:txBody>
      </p:sp>
    </p:spTree>
    <p:extLst>
      <p:ext uri="{BB962C8B-B14F-4D97-AF65-F5344CB8AC3E}">
        <p14:creationId xmlns="" xmlns:p14="http://schemas.microsoft.com/office/powerpoint/2010/main" val="2401953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defTabSz="829452"/>
            <a:r>
              <a:rPr lang="fi-FI" altLang="en-US"/>
              <a:t>Cavity effect</a:t>
            </a:r>
          </a:p>
        </p:txBody>
      </p:sp>
      <p:sp>
        <p:nvSpPr>
          <p:cNvPr id="35843" name="Rectangle 3"/>
          <p:cNvSpPr>
            <a:spLocks noGrp="1" noChangeArrowheads="1"/>
          </p:cNvSpPr>
          <p:nvPr>
            <p:ph type="body" idx="1"/>
          </p:nvPr>
        </p:nvSpPr>
        <p:spPr/>
        <p:txBody>
          <a:bodyPr/>
          <a:lstStyle/>
          <a:p>
            <a:pPr marL="311045" indent="-311045" defTabSz="829452"/>
            <a:r>
              <a:rPr lang="fi-FI" altLang="en-US"/>
              <a:t>For a single reflection, effective emissivity is</a:t>
            </a:r>
          </a:p>
          <a:p>
            <a:pPr marL="311045" indent="-311045" defTabSz="829452"/>
            <a:endParaRPr lang="fi-FI" altLang="en-US"/>
          </a:p>
          <a:p>
            <a:pPr marL="311045" indent="-311045" defTabSz="829452"/>
            <a:endParaRPr lang="fi-FI" altLang="en-US"/>
          </a:p>
          <a:p>
            <a:pPr marL="311045" indent="-311045" defTabSz="829452"/>
            <a:r>
              <a:rPr lang="fi-FI" altLang="en-US"/>
              <a:t>Every reflection increases the emyssivity by a factor (1-</a:t>
            </a:r>
            <a:r>
              <a:rPr lang="el-GR" altLang="en-US"/>
              <a:t>ε</a:t>
            </a:r>
            <a:r>
              <a:rPr lang="fi-FI" altLang="en-US"/>
              <a:t>)</a:t>
            </a:r>
            <a:endParaRPr lang="el-GR" altLang="en-US"/>
          </a:p>
          <a:p>
            <a:pPr marL="311045" indent="-311045" defTabSz="829452"/>
            <a:endParaRPr lang="fi-FI" altLang="en-US"/>
          </a:p>
        </p:txBody>
      </p:sp>
      <p:sp>
        <p:nvSpPr>
          <p:cNvPr id="35844" name="Rectangle 4"/>
          <p:cNvSpPr>
            <a:spLocks noChangeArrowheads="1"/>
          </p:cNvSpPr>
          <p:nvPr/>
        </p:nvSpPr>
        <p:spPr bwMode="auto">
          <a:xfrm>
            <a:off x="1" y="-171449"/>
            <a:ext cx="184731" cy="3436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sz="1633"/>
          </a:p>
        </p:txBody>
      </p:sp>
      <p:graphicFrame>
        <p:nvGraphicFramePr>
          <p:cNvPr id="35845" name="Object 5"/>
          <p:cNvGraphicFramePr>
            <a:graphicFrameLocks noChangeAspect="1"/>
          </p:cNvGraphicFramePr>
          <p:nvPr/>
        </p:nvGraphicFramePr>
        <p:xfrm>
          <a:off x="2999521" y="2781001"/>
          <a:ext cx="2351520" cy="809280"/>
        </p:xfrm>
        <a:graphic>
          <a:graphicData uri="http://schemas.openxmlformats.org/presentationml/2006/ole">
            <p:oleObj spid="_x0000_s5122" name="Kaava" r:id="rId3" imgW="1244600" imgH="431800" progId="Equation.3">
              <p:embed/>
            </p:oleObj>
          </a:graphicData>
        </a:graphic>
      </p:graphicFrame>
      <p:sp>
        <p:nvSpPr>
          <p:cNvPr id="35846" name="Rectangle 6"/>
          <p:cNvSpPr>
            <a:spLocks noChangeArrowheads="1"/>
          </p:cNvSpPr>
          <p:nvPr/>
        </p:nvSpPr>
        <p:spPr bwMode="auto">
          <a:xfrm>
            <a:off x="2874241" y="2645641"/>
            <a:ext cx="2676960" cy="111024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sz="1633"/>
          </a:p>
        </p:txBody>
      </p:sp>
    </p:spTree>
    <p:extLst>
      <p:ext uri="{BB962C8B-B14F-4D97-AF65-F5344CB8AC3E}">
        <p14:creationId xmlns="" xmlns:p14="http://schemas.microsoft.com/office/powerpoint/2010/main" val="1995928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Measurement </a:t>
            </a:r>
            <a:endParaRPr lang="en-US" dirty="0"/>
          </a:p>
        </p:txBody>
      </p:sp>
      <p:sp>
        <p:nvSpPr>
          <p:cNvPr id="3" name="Content Placeholder 2"/>
          <p:cNvSpPr>
            <a:spLocks noGrp="1"/>
          </p:cNvSpPr>
          <p:nvPr>
            <p:ph idx="1"/>
          </p:nvPr>
        </p:nvSpPr>
        <p:spPr/>
        <p:txBody>
          <a:bodyPr>
            <a:normAutofit/>
          </a:bodyPr>
          <a:lstStyle/>
          <a:p>
            <a:r>
              <a:rPr lang="en-US" dirty="0" smtClean="0"/>
              <a:t>Measurement is the process by which we convert physical parameters to meaningful numbers. The two basic requirements for the measurements are:</a:t>
            </a:r>
          </a:p>
          <a:p>
            <a:pPr marL="571500" indent="-571500">
              <a:buAutoNum type="romanLcParenBoth"/>
            </a:pPr>
            <a:r>
              <a:rPr lang="en-US" dirty="0" smtClean="0"/>
              <a:t>The standard used for comparison purpose must be accurately defined and commonly accepted.</a:t>
            </a:r>
          </a:p>
          <a:p>
            <a:pPr marL="571500" indent="-571500">
              <a:buAutoNum type="romanLcParenBoth"/>
            </a:pPr>
            <a:r>
              <a:rPr lang="en-US" dirty="0" smtClean="0"/>
              <a:t>The apparatus used and the method adopted must be provable.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of Measurement</a:t>
            </a:r>
            <a:endParaRPr lang="en-US" dirty="0"/>
          </a:p>
        </p:txBody>
      </p:sp>
      <p:sp>
        <p:nvSpPr>
          <p:cNvPr id="3" name="Content Placeholder 2"/>
          <p:cNvSpPr>
            <a:spLocks noGrp="1"/>
          </p:cNvSpPr>
          <p:nvPr>
            <p:ph idx="1"/>
          </p:nvPr>
        </p:nvSpPr>
        <p:spPr/>
        <p:txBody>
          <a:bodyPr>
            <a:normAutofit/>
          </a:bodyPr>
          <a:lstStyle/>
          <a:p>
            <a:r>
              <a:rPr lang="en-US" dirty="0" smtClean="0"/>
              <a:t>The methods of measurement are two categories.</a:t>
            </a:r>
          </a:p>
          <a:p>
            <a:pPr marL="571500" indent="-571500">
              <a:buAutoNum type="romanLcParenBoth"/>
            </a:pPr>
            <a:r>
              <a:rPr lang="en-US" dirty="0" smtClean="0"/>
              <a:t>Direct Method:- In these methods, the unknown quantity is directly compared against standard. The result is expressed as a numerical number and a unit.</a:t>
            </a:r>
          </a:p>
          <a:p>
            <a:pPr marL="571500" indent="-571500">
              <a:buAutoNum type="romanLcParenBoth"/>
            </a:pPr>
            <a:r>
              <a:rPr lang="en-US" dirty="0" smtClean="0"/>
              <a:t>Indirect method:- In this method we use an instrument which is called transducer. This method is also known as calibration method.</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Signal Conditioning</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sz="4000" dirty="0" smtClean="0"/>
              <a:t>In an instrument system there are three stages. The first stage is called detector transducer stage. The intermediate stage b/w first and third stage is called signal conditioning stage.</a:t>
            </a:r>
            <a:endParaRPr lang="en-US" sz="4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Display Devices</a:t>
            </a:r>
            <a:endParaRPr lang="en-US" dirty="0"/>
          </a:p>
        </p:txBody>
      </p:sp>
      <p:sp>
        <p:nvSpPr>
          <p:cNvPr id="3" name="Content Placeholder 2"/>
          <p:cNvSpPr>
            <a:spLocks noGrp="1"/>
          </p:cNvSpPr>
          <p:nvPr>
            <p:ph idx="1"/>
          </p:nvPr>
        </p:nvSpPr>
        <p:spPr/>
        <p:txBody>
          <a:bodyPr/>
          <a:lstStyle/>
          <a:p>
            <a:r>
              <a:rPr lang="en-US" dirty="0" smtClean="0"/>
              <a:t>The last stage of a measurement system is the data presentation stage, which consists of data presentation elements. This stage consists of display devices. </a:t>
            </a:r>
          </a:p>
          <a:p>
            <a:r>
              <a:rPr lang="en-US" dirty="0" smtClean="0"/>
              <a:t>The various digital display devices which are used are:</a:t>
            </a:r>
          </a:p>
          <a:p>
            <a:r>
              <a:rPr lang="en-US" dirty="0" smtClean="0"/>
              <a:t>(</a:t>
            </a:r>
            <a:r>
              <a:rPr lang="en-US" dirty="0" err="1" smtClean="0"/>
              <a:t>i</a:t>
            </a:r>
            <a:r>
              <a:rPr lang="en-US" dirty="0" smtClean="0"/>
              <a:t>) LED 	(ii) LCD	(iii) 7 Segment Display</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Autofit/>
          </a:bodyPr>
          <a:lstStyle/>
          <a:p>
            <a:r>
              <a:rPr lang="en-US" sz="3600" b="1" dirty="0" smtClean="0"/>
              <a:t>LED(Light Emitting Diodes),LCD (Liquid Crystal Display), Seven Segment Display</a:t>
            </a:r>
            <a:endParaRPr lang="en-US" sz="3600" b="1" dirty="0"/>
          </a:p>
        </p:txBody>
      </p:sp>
      <p:sp>
        <p:nvSpPr>
          <p:cNvPr id="3" name="Content Placeholder 2"/>
          <p:cNvSpPr>
            <a:spLocks noGrp="1"/>
          </p:cNvSpPr>
          <p:nvPr>
            <p:ph idx="1"/>
          </p:nvPr>
        </p:nvSpPr>
        <p:spPr/>
        <p:txBody>
          <a:bodyPr>
            <a:normAutofit fontScale="77500" lnSpcReduction="20000"/>
          </a:bodyPr>
          <a:lstStyle/>
          <a:p>
            <a:r>
              <a:rPr lang="en-US" sz="2400" b="1" dirty="0" smtClean="0"/>
              <a:t>LED :- </a:t>
            </a:r>
            <a:r>
              <a:rPr lang="en-US" sz="2400" dirty="0" smtClean="0"/>
              <a:t>The LED is a PN-junction device which emits light when a current passes through it in the forward direction.</a:t>
            </a:r>
          </a:p>
          <a:p>
            <a:r>
              <a:rPr lang="en-US" sz="2400" b="1" dirty="0" smtClean="0"/>
              <a:t>LCD :- </a:t>
            </a:r>
            <a:r>
              <a:rPr lang="en-US" sz="2400" dirty="0" smtClean="0"/>
              <a:t>LCD are used in similar applications where LED are used. These applications are display of numeric and alphanumeric characters in dot matrix and segmental displays. The LCDs are of two types:</a:t>
            </a:r>
          </a:p>
          <a:p>
            <a:pPr marL="571500" indent="-571500">
              <a:buAutoNum type="romanLcParenBoth"/>
            </a:pPr>
            <a:r>
              <a:rPr lang="en-US" sz="2400" dirty="0" smtClean="0"/>
              <a:t>Dynamic scattering type</a:t>
            </a:r>
          </a:p>
          <a:p>
            <a:pPr marL="571500" indent="-571500">
              <a:buAutoNum type="romanLcParenBoth"/>
            </a:pPr>
            <a:r>
              <a:rPr lang="en-US" sz="2400" dirty="0" smtClean="0"/>
              <a:t>Field effect type</a:t>
            </a:r>
          </a:p>
          <a:p>
            <a:pPr marL="571500" indent="-571500"/>
            <a:r>
              <a:rPr lang="en-US" sz="2400" dirty="0" smtClean="0"/>
              <a:t>Seven Segmental Display:- It forms the digit to be displayed by illuminating proper segments from the group. By illuminating the proper combinations of these seven segments, number 0 to 9 can be displayed.</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Diagram of LED(Light Emitting Diodes)</a:t>
            </a:r>
            <a:br>
              <a:rPr lang="en-US" sz="3600" b="1" dirty="0" smtClean="0"/>
            </a:br>
            <a:r>
              <a:rPr lang="en-US" sz="3600" b="1" dirty="0" smtClean="0"/>
              <a:t>LCD (Liquid Crystal Display)</a:t>
            </a:r>
            <a:endParaRPr lang="en-US" sz="3600" dirty="0"/>
          </a:p>
        </p:txBody>
      </p:sp>
      <p:pic>
        <p:nvPicPr>
          <p:cNvPr id="3074" name="Picture 2" descr="C:\Users\GPS\Desktop\download.png"/>
          <p:cNvPicPr>
            <a:picLocks noGrp="1" noChangeAspect="1" noChangeArrowheads="1"/>
          </p:cNvPicPr>
          <p:nvPr>
            <p:ph sz="half" idx="1"/>
          </p:nvPr>
        </p:nvPicPr>
        <p:blipFill>
          <a:blip r:embed="rId2" cstate="print"/>
          <a:stretch>
            <a:fillRect/>
          </a:stretch>
        </p:blipFill>
        <p:spPr bwMode="auto">
          <a:xfrm>
            <a:off x="1404938" y="3086894"/>
            <a:ext cx="2143125" cy="2143125"/>
          </a:xfrm>
          <a:prstGeom prst="rect">
            <a:avLst/>
          </a:prstGeom>
          <a:noFill/>
        </p:spPr>
      </p:pic>
      <p:pic>
        <p:nvPicPr>
          <p:cNvPr id="6" name="Content Placeholder 5" descr="download (1).png"/>
          <p:cNvPicPr>
            <a:picLocks noGrp="1" noChangeAspect="1"/>
          </p:cNvPicPr>
          <p:nvPr>
            <p:ph sz="half" idx="2"/>
          </p:nvPr>
        </p:nvPicPr>
        <p:blipFill>
          <a:blip r:embed="rId3" cstate="print"/>
          <a:stretch>
            <a:fillRect/>
          </a:stretch>
        </p:blipFill>
        <p:spPr>
          <a:xfrm>
            <a:off x="4648200" y="3236913"/>
            <a:ext cx="2486025" cy="1838325"/>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83</TotalTime>
  <Words>1104</Words>
  <Application>Microsoft Office PowerPoint</Application>
  <PresentationFormat>On-screen Show (4:3)</PresentationFormat>
  <Paragraphs>166</Paragraphs>
  <Slides>34</Slides>
  <Notes>6</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37" baseType="lpstr">
      <vt:lpstr>Ion</vt:lpstr>
      <vt:lpstr>Kaava</vt:lpstr>
      <vt:lpstr>Equation</vt:lpstr>
      <vt:lpstr>Presentation </vt:lpstr>
      <vt:lpstr>Slide 2</vt:lpstr>
      <vt:lpstr>Slide 3</vt:lpstr>
      <vt:lpstr>Measurement </vt:lpstr>
      <vt:lpstr>Methods of Measurement</vt:lpstr>
      <vt:lpstr>Signal Conditioning</vt:lpstr>
      <vt:lpstr>Display Devices</vt:lpstr>
      <vt:lpstr>LED(Light Emitting Diodes),LCD (Liquid Crystal Display), Seven Segment Display</vt:lpstr>
      <vt:lpstr>Diagram of LED(Light Emitting Diodes) LCD (Liquid Crystal Display)</vt:lpstr>
      <vt:lpstr>Transducer</vt:lpstr>
      <vt:lpstr>Electrical Transducers</vt:lpstr>
      <vt:lpstr>Types of electrical Transducers</vt:lpstr>
      <vt:lpstr>Factors affecting the choice of the transducer </vt:lpstr>
      <vt:lpstr>Different Types of Transducers</vt:lpstr>
      <vt:lpstr>Analog and Digital Transducers</vt:lpstr>
      <vt:lpstr>Potentiometer</vt:lpstr>
      <vt:lpstr>Starain Gauge</vt:lpstr>
      <vt:lpstr>LVDT</vt:lpstr>
      <vt:lpstr>Diagram of LVDT</vt:lpstr>
      <vt:lpstr>Bimaterial thermometres</vt:lpstr>
      <vt:lpstr>Bimaterial thermometres</vt:lpstr>
      <vt:lpstr>Electrical thermometres</vt:lpstr>
      <vt:lpstr>Electrical thermometres</vt:lpstr>
      <vt:lpstr>Characteristic resistances</vt:lpstr>
      <vt:lpstr>Thermistor thermometres</vt:lpstr>
      <vt:lpstr>Example of a characteristic curve</vt:lpstr>
      <vt:lpstr>Limitations of electrical thermometres</vt:lpstr>
      <vt:lpstr>Infrared thermometres</vt:lpstr>
      <vt:lpstr>Thermal radiation</vt:lpstr>
      <vt:lpstr>Thermal radiation</vt:lpstr>
      <vt:lpstr>Planck's law</vt:lpstr>
      <vt:lpstr>Blackbody</vt:lpstr>
      <vt:lpstr>Cavity effect</vt:lpstr>
      <vt:lpstr>Cavity effect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Measurement</dc:title>
  <dc:creator>GPS</dc:creator>
  <cp:lastModifiedBy>acer</cp:lastModifiedBy>
  <cp:revision>23</cp:revision>
  <dcterms:created xsi:type="dcterms:W3CDTF">2018-04-11T05:20:44Z</dcterms:created>
  <dcterms:modified xsi:type="dcterms:W3CDTF">2024-09-06T10:34:50Z</dcterms:modified>
</cp:coreProperties>
</file>